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2" r:id="rId2"/>
  </p:sldMasterIdLst>
  <p:notesMasterIdLst>
    <p:notesMasterId r:id="rId21"/>
  </p:notesMasterIdLst>
  <p:sldIdLst>
    <p:sldId id="256" r:id="rId3"/>
    <p:sldId id="277" r:id="rId4"/>
    <p:sldId id="286" r:id="rId5"/>
    <p:sldId id="280" r:id="rId6"/>
    <p:sldId id="278" r:id="rId7"/>
    <p:sldId id="294" r:id="rId8"/>
    <p:sldId id="272" r:id="rId9"/>
    <p:sldId id="279" r:id="rId10"/>
    <p:sldId id="273" r:id="rId11"/>
    <p:sldId id="287" r:id="rId12"/>
    <p:sldId id="295" r:id="rId13"/>
    <p:sldId id="290" r:id="rId14"/>
    <p:sldId id="303" r:id="rId15"/>
    <p:sldId id="291" r:id="rId16"/>
    <p:sldId id="304" r:id="rId17"/>
    <p:sldId id="288" r:id="rId18"/>
    <p:sldId id="305" r:id="rId19"/>
    <p:sldId id="262" r:id="rId20"/>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D0F7"/>
    <a:srgbClr val="8EFFB8"/>
    <a:srgbClr val="007D00"/>
    <a:srgbClr val="FFD400"/>
    <a:srgbClr val="48BB1B"/>
    <a:srgbClr val="00958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052" autoAdjust="0"/>
    <p:restoredTop sz="94660"/>
  </p:normalViewPr>
  <p:slideViewPr>
    <p:cSldViewPr snapToGrid="0">
      <p:cViewPr>
        <p:scale>
          <a:sx n="103" d="100"/>
          <a:sy n="103" d="100"/>
        </p:scale>
        <p:origin x="984" y="416"/>
      </p:cViewPr>
      <p:guideLst/>
    </p:cSldViewPr>
  </p:slideViewPr>
  <p:notesTextViewPr>
    <p:cViewPr>
      <p:scale>
        <a:sx n="3" d="2"/>
        <a:sy n="3" d="2"/>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gs" Target="tags/tag1.xml"/></Relationships>
</file>

<file path=ppt/media/hdphoto1.wdp>
</file>

<file path=ppt/media/image1.png>
</file>

<file path=ppt/media/image10.jpeg>
</file>

<file path=ppt/media/image11.jpg>
</file>

<file path=ppt/media/image12.jpeg>
</file>

<file path=ppt/media/image13.jpeg>
</file>

<file path=ppt/media/image14.jpeg>
</file>

<file path=ppt/media/image15.PNG>
</file>

<file path=ppt/media/image16.png>
</file>

<file path=ppt/media/image2.png>
</file>

<file path=ppt/media/image3.png>
</file>

<file path=ppt/media/image4.png>
</file>

<file path=ppt/media/image5.png>
</file>

<file path=ppt/media/image6.jp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D5DD13-B791-49BC-BDDB-A2B594350250}" type="datetimeFigureOut">
              <a:rPr lang="zh-CN" altLang="en-US" smtClean="0"/>
              <a:t>2022/6/27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352FCB-60E4-49D9-BAEB-4A8706AAB6E1}" type="slidenum">
              <a:rPr lang="zh-CN" altLang="en-US" smtClean="0"/>
              <a:t>‹#›</a:t>
            </a:fld>
            <a:endParaRPr lang="zh-CN" altLang="en-US"/>
          </a:p>
        </p:txBody>
      </p:sp>
    </p:spTree>
    <p:extLst>
      <p:ext uri="{BB962C8B-B14F-4D97-AF65-F5344CB8AC3E}">
        <p14:creationId xmlns:p14="http://schemas.microsoft.com/office/powerpoint/2010/main" val="1507601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jpeg"/><Relationship Id="rId2" Type="http://schemas.openxmlformats.org/officeDocument/2006/relationships/hyperlink" Target="http://www.officeplus.cn/Template/Home.shtml" TargetMode="External"/><Relationship Id="rId1" Type="http://schemas.openxmlformats.org/officeDocument/2006/relationships/slideMaster" Target="../slideMasters/slideMaster2.xml"/><Relationship Id="rId6" Type="http://schemas.openxmlformats.org/officeDocument/2006/relationships/image" Target="../media/image9.jpeg"/><Relationship Id="rId5" Type="http://schemas.openxmlformats.org/officeDocument/2006/relationships/image" Target="../media/image8.jpe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6.jp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Ref idx="1001">
        <a:schemeClr val="bg1"/>
      </p:bgRef>
    </p:bg>
    <p:spTree>
      <p:nvGrpSpPr>
        <p:cNvPr id="1" name=""/>
        <p:cNvGrpSpPr/>
        <p:nvPr/>
      </p:nvGrpSpPr>
      <p:grpSpPr>
        <a:xfrm>
          <a:off x="0" y="0"/>
          <a:ext cx="0" cy="0"/>
          <a:chOff x="0" y="0"/>
          <a:chExt cx="0" cy="0"/>
        </a:xfrm>
      </p:grpSpPr>
      <p:grpSp>
        <p:nvGrpSpPr>
          <p:cNvPr id="31" name="组合 30"/>
          <p:cNvGrpSpPr/>
          <p:nvPr userDrawn="1"/>
        </p:nvGrpSpPr>
        <p:grpSpPr>
          <a:xfrm>
            <a:off x="0" y="-20776"/>
            <a:ext cx="6486528" cy="2713175"/>
            <a:chOff x="0" y="-20776"/>
            <a:chExt cx="6486528" cy="2713175"/>
          </a:xfrm>
          <a:solidFill>
            <a:schemeClr val="accent1">
              <a:alpha val="24000"/>
            </a:schemeClr>
          </a:solidFill>
        </p:grpSpPr>
        <p:sp>
          <p:nvSpPr>
            <p:cNvPr id="32" name="任意多边形 31"/>
            <p:cNvSpPr>
              <a:spLocks/>
            </p:cNvSpPr>
            <p:nvPr/>
          </p:nvSpPr>
          <p:spPr>
            <a:xfrm>
              <a:off x="3757613" y="-20776"/>
              <a:ext cx="2728915" cy="2713175"/>
            </a:xfrm>
            <a:custGeom>
              <a:avLst/>
              <a:gdLst>
                <a:gd name="connsiteX0" fmla="*/ 2700475 w 2728915"/>
                <a:gd name="connsiteY0" fmla="*/ 0 h 2713175"/>
                <a:gd name="connsiteX1" fmla="*/ 2728915 w 2728915"/>
                <a:gd name="connsiteY1" fmla="*/ 0 h 2713175"/>
                <a:gd name="connsiteX2" fmla="*/ 14287 w 2728915"/>
                <a:gd name="connsiteY2" fmla="*/ 2713175 h 2713175"/>
                <a:gd name="connsiteX3" fmla="*/ 0 w 2728915"/>
                <a:gd name="connsiteY3" fmla="*/ 2700475 h 2713175"/>
                <a:gd name="connsiteX4" fmla="*/ 2700475 w 2728915"/>
                <a:gd name="connsiteY4" fmla="*/ 0 h 2713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8915" h="2713175">
                  <a:moveTo>
                    <a:pt x="2700475" y="0"/>
                  </a:moveTo>
                  <a:lnTo>
                    <a:pt x="2728915" y="0"/>
                  </a:lnTo>
                  <a:lnTo>
                    <a:pt x="14287" y="2713175"/>
                  </a:lnTo>
                  <a:lnTo>
                    <a:pt x="0" y="2700475"/>
                  </a:lnTo>
                  <a:lnTo>
                    <a:pt x="27004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zh-CN" altLang="en-US">
                <a:solidFill>
                  <a:schemeClr val="tx1"/>
                </a:solidFill>
              </a:endParaRPr>
            </a:p>
          </p:txBody>
        </p:sp>
        <p:sp>
          <p:nvSpPr>
            <p:cNvPr id="33" name="任意多边形 32"/>
            <p:cNvSpPr>
              <a:spLocks/>
            </p:cNvSpPr>
            <p:nvPr/>
          </p:nvSpPr>
          <p:spPr>
            <a:xfrm>
              <a:off x="0" y="1154112"/>
              <a:ext cx="1357313" cy="1371600"/>
            </a:xfrm>
            <a:custGeom>
              <a:avLst/>
              <a:gdLst>
                <a:gd name="connsiteX0" fmla="*/ 0 w 1357313"/>
                <a:gd name="connsiteY0" fmla="*/ 0 h 1371600"/>
                <a:gd name="connsiteX1" fmla="*/ 1357313 w 1357313"/>
                <a:gd name="connsiteY1" fmla="*/ 1357312 h 1371600"/>
                <a:gd name="connsiteX2" fmla="*/ 1343025 w 1357313"/>
                <a:gd name="connsiteY2" fmla="*/ 1371600 h 1371600"/>
                <a:gd name="connsiteX3" fmla="*/ 0 w 1357313"/>
                <a:gd name="connsiteY3" fmla="*/ 28575 h 1371600"/>
                <a:gd name="connsiteX4" fmla="*/ 0 w 1357313"/>
                <a:gd name="connsiteY4" fmla="*/ 0 h 137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313" h="1371600">
                  <a:moveTo>
                    <a:pt x="0" y="0"/>
                  </a:moveTo>
                  <a:lnTo>
                    <a:pt x="1357313" y="1357312"/>
                  </a:lnTo>
                  <a:lnTo>
                    <a:pt x="1343025" y="1371600"/>
                  </a:lnTo>
                  <a:lnTo>
                    <a:pt x="0" y="2857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zh-CN" altLang="en-US">
                <a:solidFill>
                  <a:schemeClr val="tx1"/>
                </a:solidFill>
              </a:endParaRPr>
            </a:p>
          </p:txBody>
        </p:sp>
      </p:grpSp>
      <p:sp>
        <p:nvSpPr>
          <p:cNvPr id="5" name="Freeform 5"/>
          <p:cNvSpPr>
            <a:spLocks noEditPoints="1"/>
          </p:cNvSpPr>
          <p:nvPr userDrawn="1"/>
        </p:nvSpPr>
        <p:spPr bwMode="auto">
          <a:xfrm>
            <a:off x="735013" y="1235075"/>
            <a:ext cx="8456613" cy="5629276"/>
          </a:xfrm>
          <a:custGeom>
            <a:avLst/>
            <a:gdLst>
              <a:gd name="T0" fmla="*/ 0 w 5327"/>
              <a:gd name="T1" fmla="*/ 3546 h 3546"/>
              <a:gd name="T2" fmla="*/ 0 w 5327"/>
              <a:gd name="T3" fmla="*/ 3546 h 3546"/>
              <a:gd name="T4" fmla="*/ 0 w 5327"/>
              <a:gd name="T5" fmla="*/ 3546 h 3546"/>
              <a:gd name="T6" fmla="*/ 0 w 5327"/>
              <a:gd name="T7" fmla="*/ 3546 h 3546"/>
              <a:gd name="T8" fmla="*/ 3547 w 5327"/>
              <a:gd name="T9" fmla="*/ 0 h 3546"/>
              <a:gd name="T10" fmla="*/ 5 w 5327"/>
              <a:gd name="T11" fmla="*/ 3542 h 3546"/>
              <a:gd name="T12" fmla="*/ 0 w 5327"/>
              <a:gd name="T13" fmla="*/ 3546 h 3546"/>
              <a:gd name="T14" fmla="*/ 18 w 5327"/>
              <a:gd name="T15" fmla="*/ 3546 h 3546"/>
              <a:gd name="T16" fmla="*/ 18 w 5327"/>
              <a:gd name="T17" fmla="*/ 3546 h 3546"/>
              <a:gd name="T18" fmla="*/ 3547 w 5327"/>
              <a:gd name="T19" fmla="*/ 17 h 3546"/>
              <a:gd name="T20" fmla="*/ 5309 w 5327"/>
              <a:gd name="T21" fmla="*/ 1781 h 3546"/>
              <a:gd name="T22" fmla="*/ 5327 w 5327"/>
              <a:gd name="T23" fmla="*/ 1781 h 3546"/>
              <a:gd name="T24" fmla="*/ 3547 w 5327"/>
              <a:gd name="T25" fmla="*/ 0 h 3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27" h="3546">
                <a:moveTo>
                  <a:pt x="0" y="3546"/>
                </a:moveTo>
                <a:lnTo>
                  <a:pt x="0" y="3546"/>
                </a:lnTo>
                <a:lnTo>
                  <a:pt x="0" y="3546"/>
                </a:lnTo>
                <a:lnTo>
                  <a:pt x="0" y="3546"/>
                </a:lnTo>
                <a:close/>
                <a:moveTo>
                  <a:pt x="3547" y="0"/>
                </a:moveTo>
                <a:lnTo>
                  <a:pt x="5" y="3542"/>
                </a:lnTo>
                <a:lnTo>
                  <a:pt x="0" y="3546"/>
                </a:lnTo>
                <a:lnTo>
                  <a:pt x="18" y="3546"/>
                </a:lnTo>
                <a:lnTo>
                  <a:pt x="18" y="3546"/>
                </a:lnTo>
                <a:lnTo>
                  <a:pt x="3547" y="17"/>
                </a:lnTo>
                <a:lnTo>
                  <a:pt x="5309" y="1781"/>
                </a:lnTo>
                <a:lnTo>
                  <a:pt x="5327" y="1781"/>
                </a:lnTo>
                <a:lnTo>
                  <a:pt x="3547" y="0"/>
                </a:lnTo>
                <a:close/>
              </a:path>
            </a:pathLst>
          </a:custGeom>
          <a:solidFill>
            <a:schemeClr val="accent1">
              <a:alpha val="24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6"/>
          <p:cNvSpPr>
            <a:spLocks noEditPoints="1"/>
          </p:cNvSpPr>
          <p:nvPr userDrawn="1"/>
        </p:nvSpPr>
        <p:spPr bwMode="auto">
          <a:xfrm>
            <a:off x="735013" y="1235075"/>
            <a:ext cx="8456613" cy="5629276"/>
          </a:xfrm>
          <a:custGeom>
            <a:avLst/>
            <a:gdLst>
              <a:gd name="T0" fmla="*/ 0 w 5327"/>
              <a:gd name="T1" fmla="*/ 3546 h 3546"/>
              <a:gd name="T2" fmla="*/ 0 w 5327"/>
              <a:gd name="T3" fmla="*/ 3546 h 3546"/>
              <a:gd name="T4" fmla="*/ 0 w 5327"/>
              <a:gd name="T5" fmla="*/ 3546 h 3546"/>
              <a:gd name="T6" fmla="*/ 0 w 5327"/>
              <a:gd name="T7" fmla="*/ 3546 h 3546"/>
              <a:gd name="T8" fmla="*/ 3547 w 5327"/>
              <a:gd name="T9" fmla="*/ 0 h 3546"/>
              <a:gd name="T10" fmla="*/ 5 w 5327"/>
              <a:gd name="T11" fmla="*/ 3542 h 3546"/>
              <a:gd name="T12" fmla="*/ 0 w 5327"/>
              <a:gd name="T13" fmla="*/ 3546 h 3546"/>
              <a:gd name="T14" fmla="*/ 18 w 5327"/>
              <a:gd name="T15" fmla="*/ 3546 h 3546"/>
              <a:gd name="T16" fmla="*/ 18 w 5327"/>
              <a:gd name="T17" fmla="*/ 3546 h 3546"/>
              <a:gd name="T18" fmla="*/ 3547 w 5327"/>
              <a:gd name="T19" fmla="*/ 17 h 3546"/>
              <a:gd name="T20" fmla="*/ 5309 w 5327"/>
              <a:gd name="T21" fmla="*/ 1781 h 3546"/>
              <a:gd name="T22" fmla="*/ 5327 w 5327"/>
              <a:gd name="T23" fmla="*/ 1781 h 3546"/>
              <a:gd name="T24" fmla="*/ 3547 w 5327"/>
              <a:gd name="T25" fmla="*/ 0 h 3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27" h="3546">
                <a:moveTo>
                  <a:pt x="0" y="3546"/>
                </a:moveTo>
                <a:lnTo>
                  <a:pt x="0" y="3546"/>
                </a:lnTo>
                <a:lnTo>
                  <a:pt x="0" y="3546"/>
                </a:lnTo>
                <a:lnTo>
                  <a:pt x="0" y="3546"/>
                </a:lnTo>
                <a:moveTo>
                  <a:pt x="3547" y="0"/>
                </a:moveTo>
                <a:lnTo>
                  <a:pt x="5" y="3542"/>
                </a:lnTo>
                <a:lnTo>
                  <a:pt x="0" y="3546"/>
                </a:lnTo>
                <a:lnTo>
                  <a:pt x="18" y="3546"/>
                </a:lnTo>
                <a:lnTo>
                  <a:pt x="18" y="3546"/>
                </a:lnTo>
                <a:lnTo>
                  <a:pt x="3547" y="17"/>
                </a:lnTo>
                <a:lnTo>
                  <a:pt x="5309" y="1781"/>
                </a:lnTo>
                <a:lnTo>
                  <a:pt x="5327" y="1781"/>
                </a:lnTo>
                <a:lnTo>
                  <a:pt x="35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7"/>
          <p:cNvSpPr>
            <a:spLocks/>
          </p:cNvSpPr>
          <p:nvPr userDrawn="1"/>
        </p:nvSpPr>
        <p:spPr bwMode="auto">
          <a:xfrm>
            <a:off x="2473325" y="3065463"/>
            <a:ext cx="3338513" cy="3338513"/>
          </a:xfrm>
          <a:custGeom>
            <a:avLst/>
            <a:gdLst>
              <a:gd name="T0" fmla="*/ 1052 w 2103"/>
              <a:gd name="T1" fmla="*/ 0 h 2103"/>
              <a:gd name="T2" fmla="*/ 2103 w 2103"/>
              <a:gd name="T3" fmla="*/ 1051 h 2103"/>
              <a:gd name="T4" fmla="*/ 1052 w 2103"/>
              <a:gd name="T5" fmla="*/ 2103 h 2103"/>
              <a:gd name="T6" fmla="*/ 0 w 2103"/>
              <a:gd name="T7" fmla="*/ 1051 h 2103"/>
              <a:gd name="T8" fmla="*/ 1052 w 2103"/>
              <a:gd name="T9" fmla="*/ 0 h 2103"/>
            </a:gdLst>
            <a:ahLst/>
            <a:cxnLst>
              <a:cxn ang="0">
                <a:pos x="T0" y="T1"/>
              </a:cxn>
              <a:cxn ang="0">
                <a:pos x="T2" y="T3"/>
              </a:cxn>
              <a:cxn ang="0">
                <a:pos x="T4" y="T5"/>
              </a:cxn>
              <a:cxn ang="0">
                <a:pos x="T6" y="T7"/>
              </a:cxn>
              <a:cxn ang="0">
                <a:pos x="T8" y="T9"/>
              </a:cxn>
            </a:cxnLst>
            <a:rect l="0" t="0" r="r" b="b"/>
            <a:pathLst>
              <a:path w="2103" h="2103">
                <a:moveTo>
                  <a:pt x="1052" y="0"/>
                </a:moveTo>
                <a:lnTo>
                  <a:pt x="2103" y="1051"/>
                </a:lnTo>
                <a:lnTo>
                  <a:pt x="1052" y="2103"/>
                </a:lnTo>
                <a:lnTo>
                  <a:pt x="0" y="1051"/>
                </a:lnTo>
                <a:lnTo>
                  <a:pt x="1052"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8"/>
          <p:cNvSpPr>
            <a:spLocks/>
          </p:cNvSpPr>
          <p:nvPr userDrawn="1"/>
        </p:nvSpPr>
        <p:spPr bwMode="auto">
          <a:xfrm>
            <a:off x="804863" y="1395412"/>
            <a:ext cx="3336925" cy="3338513"/>
          </a:xfrm>
          <a:custGeom>
            <a:avLst/>
            <a:gdLst>
              <a:gd name="T0" fmla="*/ 1051 w 2102"/>
              <a:gd name="T1" fmla="*/ 0 h 2103"/>
              <a:gd name="T2" fmla="*/ 2102 w 2102"/>
              <a:gd name="T3" fmla="*/ 1052 h 2103"/>
              <a:gd name="T4" fmla="*/ 1051 w 2102"/>
              <a:gd name="T5" fmla="*/ 2103 h 2103"/>
              <a:gd name="T6" fmla="*/ 0 w 2102"/>
              <a:gd name="T7" fmla="*/ 1052 h 2103"/>
              <a:gd name="T8" fmla="*/ 1051 w 2102"/>
              <a:gd name="T9" fmla="*/ 0 h 2103"/>
            </a:gdLst>
            <a:ahLst/>
            <a:cxnLst>
              <a:cxn ang="0">
                <a:pos x="T0" y="T1"/>
              </a:cxn>
              <a:cxn ang="0">
                <a:pos x="T2" y="T3"/>
              </a:cxn>
              <a:cxn ang="0">
                <a:pos x="T4" y="T5"/>
              </a:cxn>
              <a:cxn ang="0">
                <a:pos x="T6" y="T7"/>
              </a:cxn>
              <a:cxn ang="0">
                <a:pos x="T8" y="T9"/>
              </a:cxn>
            </a:cxnLst>
            <a:rect l="0" t="0" r="r" b="b"/>
            <a:pathLst>
              <a:path w="2102" h="2103">
                <a:moveTo>
                  <a:pt x="1051" y="0"/>
                </a:moveTo>
                <a:lnTo>
                  <a:pt x="2102" y="1052"/>
                </a:lnTo>
                <a:lnTo>
                  <a:pt x="1051" y="2103"/>
                </a:lnTo>
                <a:lnTo>
                  <a:pt x="0" y="1052"/>
                </a:lnTo>
                <a:lnTo>
                  <a:pt x="1051"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9"/>
          <p:cNvSpPr>
            <a:spLocks/>
          </p:cNvSpPr>
          <p:nvPr userDrawn="1"/>
        </p:nvSpPr>
        <p:spPr bwMode="auto">
          <a:xfrm>
            <a:off x="804863" y="1395412"/>
            <a:ext cx="3336925" cy="3338513"/>
          </a:xfrm>
          <a:custGeom>
            <a:avLst/>
            <a:gdLst>
              <a:gd name="T0" fmla="*/ 1051 w 2102"/>
              <a:gd name="T1" fmla="*/ 0 h 2103"/>
              <a:gd name="T2" fmla="*/ 2102 w 2102"/>
              <a:gd name="T3" fmla="*/ 1052 h 2103"/>
              <a:gd name="T4" fmla="*/ 1051 w 2102"/>
              <a:gd name="T5" fmla="*/ 2103 h 2103"/>
              <a:gd name="T6" fmla="*/ 0 w 2102"/>
              <a:gd name="T7" fmla="*/ 1052 h 2103"/>
              <a:gd name="T8" fmla="*/ 1051 w 2102"/>
              <a:gd name="T9" fmla="*/ 0 h 2103"/>
            </a:gdLst>
            <a:ahLst/>
            <a:cxnLst>
              <a:cxn ang="0">
                <a:pos x="T0" y="T1"/>
              </a:cxn>
              <a:cxn ang="0">
                <a:pos x="T2" y="T3"/>
              </a:cxn>
              <a:cxn ang="0">
                <a:pos x="T4" y="T5"/>
              </a:cxn>
              <a:cxn ang="0">
                <a:pos x="T6" y="T7"/>
              </a:cxn>
              <a:cxn ang="0">
                <a:pos x="T8" y="T9"/>
              </a:cxn>
            </a:cxnLst>
            <a:rect l="0" t="0" r="r" b="b"/>
            <a:pathLst>
              <a:path w="2102" h="2103">
                <a:moveTo>
                  <a:pt x="1051" y="0"/>
                </a:moveTo>
                <a:lnTo>
                  <a:pt x="2102" y="1052"/>
                </a:lnTo>
                <a:lnTo>
                  <a:pt x="1051" y="2103"/>
                </a:lnTo>
                <a:lnTo>
                  <a:pt x="0" y="1052"/>
                </a:lnTo>
                <a:lnTo>
                  <a:pt x="105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0"/>
          <p:cNvSpPr>
            <a:spLocks/>
          </p:cNvSpPr>
          <p:nvPr userDrawn="1"/>
        </p:nvSpPr>
        <p:spPr bwMode="auto">
          <a:xfrm>
            <a:off x="944563" y="4718050"/>
            <a:ext cx="1951038" cy="1951038"/>
          </a:xfrm>
          <a:custGeom>
            <a:avLst/>
            <a:gdLst>
              <a:gd name="T0" fmla="*/ 614 w 1229"/>
              <a:gd name="T1" fmla="*/ 0 h 1229"/>
              <a:gd name="T2" fmla="*/ 1229 w 1229"/>
              <a:gd name="T3" fmla="*/ 615 h 1229"/>
              <a:gd name="T4" fmla="*/ 614 w 1229"/>
              <a:gd name="T5" fmla="*/ 1229 h 1229"/>
              <a:gd name="T6" fmla="*/ 0 w 1229"/>
              <a:gd name="T7" fmla="*/ 615 h 1229"/>
              <a:gd name="T8" fmla="*/ 614 w 1229"/>
              <a:gd name="T9" fmla="*/ 0 h 1229"/>
            </a:gdLst>
            <a:ahLst/>
            <a:cxnLst>
              <a:cxn ang="0">
                <a:pos x="T0" y="T1"/>
              </a:cxn>
              <a:cxn ang="0">
                <a:pos x="T2" y="T3"/>
              </a:cxn>
              <a:cxn ang="0">
                <a:pos x="T4" y="T5"/>
              </a:cxn>
              <a:cxn ang="0">
                <a:pos x="T6" y="T7"/>
              </a:cxn>
              <a:cxn ang="0">
                <a:pos x="T8" y="T9"/>
              </a:cxn>
            </a:cxnLst>
            <a:rect l="0" t="0" r="r" b="b"/>
            <a:pathLst>
              <a:path w="1229" h="1229">
                <a:moveTo>
                  <a:pt x="614" y="0"/>
                </a:moveTo>
                <a:lnTo>
                  <a:pt x="1229" y="615"/>
                </a:lnTo>
                <a:lnTo>
                  <a:pt x="614" y="1229"/>
                </a:lnTo>
                <a:lnTo>
                  <a:pt x="0" y="615"/>
                </a:lnTo>
                <a:lnTo>
                  <a:pt x="614" y="0"/>
                </a:lnTo>
                <a:close/>
              </a:path>
            </a:pathLst>
          </a:custGeom>
          <a:solidFill>
            <a:srgbClr val="00A9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1"/>
          <p:cNvSpPr>
            <a:spLocks/>
          </p:cNvSpPr>
          <p:nvPr userDrawn="1"/>
        </p:nvSpPr>
        <p:spPr bwMode="auto">
          <a:xfrm>
            <a:off x="4143375" y="1395412"/>
            <a:ext cx="3338513" cy="3338513"/>
          </a:xfrm>
          <a:custGeom>
            <a:avLst/>
            <a:gdLst>
              <a:gd name="T0" fmla="*/ 1051 w 2103"/>
              <a:gd name="T1" fmla="*/ 0 h 2103"/>
              <a:gd name="T2" fmla="*/ 2103 w 2103"/>
              <a:gd name="T3" fmla="*/ 1052 h 2103"/>
              <a:gd name="T4" fmla="*/ 1051 w 2103"/>
              <a:gd name="T5" fmla="*/ 2103 h 2103"/>
              <a:gd name="T6" fmla="*/ 0 w 2103"/>
              <a:gd name="T7" fmla="*/ 1052 h 2103"/>
              <a:gd name="T8" fmla="*/ 1051 w 2103"/>
              <a:gd name="T9" fmla="*/ 0 h 2103"/>
            </a:gdLst>
            <a:ahLst/>
            <a:cxnLst>
              <a:cxn ang="0">
                <a:pos x="T0" y="T1"/>
              </a:cxn>
              <a:cxn ang="0">
                <a:pos x="T2" y="T3"/>
              </a:cxn>
              <a:cxn ang="0">
                <a:pos x="T4" y="T5"/>
              </a:cxn>
              <a:cxn ang="0">
                <a:pos x="T6" y="T7"/>
              </a:cxn>
              <a:cxn ang="0">
                <a:pos x="T8" y="T9"/>
              </a:cxn>
            </a:cxnLst>
            <a:rect l="0" t="0" r="r" b="b"/>
            <a:pathLst>
              <a:path w="2103" h="2103">
                <a:moveTo>
                  <a:pt x="1051" y="0"/>
                </a:moveTo>
                <a:lnTo>
                  <a:pt x="2103" y="1052"/>
                </a:lnTo>
                <a:lnTo>
                  <a:pt x="1051" y="2103"/>
                </a:lnTo>
                <a:lnTo>
                  <a:pt x="0" y="1052"/>
                </a:lnTo>
                <a:lnTo>
                  <a:pt x="1051"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12"/>
          <p:cNvSpPr>
            <a:spLocks/>
          </p:cNvSpPr>
          <p:nvPr userDrawn="1"/>
        </p:nvSpPr>
        <p:spPr bwMode="auto">
          <a:xfrm>
            <a:off x="6915150" y="3154363"/>
            <a:ext cx="1311275" cy="1309688"/>
          </a:xfrm>
          <a:custGeom>
            <a:avLst/>
            <a:gdLst>
              <a:gd name="T0" fmla="*/ 412 w 826"/>
              <a:gd name="T1" fmla="*/ 0 h 825"/>
              <a:gd name="T2" fmla="*/ 826 w 826"/>
              <a:gd name="T3" fmla="*/ 413 h 825"/>
              <a:gd name="T4" fmla="*/ 412 w 826"/>
              <a:gd name="T5" fmla="*/ 825 h 825"/>
              <a:gd name="T6" fmla="*/ 0 w 826"/>
              <a:gd name="T7" fmla="*/ 413 h 825"/>
              <a:gd name="T8" fmla="*/ 412 w 826"/>
              <a:gd name="T9" fmla="*/ 0 h 825"/>
            </a:gdLst>
            <a:ahLst/>
            <a:cxnLst>
              <a:cxn ang="0">
                <a:pos x="T0" y="T1"/>
              </a:cxn>
              <a:cxn ang="0">
                <a:pos x="T2" y="T3"/>
              </a:cxn>
              <a:cxn ang="0">
                <a:pos x="T4" y="T5"/>
              </a:cxn>
              <a:cxn ang="0">
                <a:pos x="T6" y="T7"/>
              </a:cxn>
              <a:cxn ang="0">
                <a:pos x="T8" y="T9"/>
              </a:cxn>
            </a:cxnLst>
            <a:rect l="0" t="0" r="r" b="b"/>
            <a:pathLst>
              <a:path w="826" h="825">
                <a:moveTo>
                  <a:pt x="412" y="0"/>
                </a:moveTo>
                <a:lnTo>
                  <a:pt x="826" y="413"/>
                </a:lnTo>
                <a:lnTo>
                  <a:pt x="412" y="825"/>
                </a:lnTo>
                <a:lnTo>
                  <a:pt x="0" y="413"/>
                </a:lnTo>
                <a:lnTo>
                  <a:pt x="412" y="0"/>
                </a:ln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14"/>
          <p:cNvSpPr>
            <a:spLocks noEditPoints="1"/>
          </p:cNvSpPr>
          <p:nvPr userDrawn="1"/>
        </p:nvSpPr>
        <p:spPr bwMode="auto">
          <a:xfrm>
            <a:off x="0" y="-1038226"/>
            <a:ext cx="6738938" cy="3730625"/>
          </a:xfrm>
          <a:custGeom>
            <a:avLst/>
            <a:gdLst>
              <a:gd name="T0" fmla="*/ 0 w 4245"/>
              <a:gd name="T1" fmla="*/ 1381 h 2350"/>
              <a:gd name="T2" fmla="*/ 0 w 4245"/>
              <a:gd name="T3" fmla="*/ 1399 h 2350"/>
              <a:gd name="T4" fmla="*/ 846 w 4245"/>
              <a:gd name="T5" fmla="*/ 2245 h 2350"/>
              <a:gd name="T6" fmla="*/ 855 w 4245"/>
              <a:gd name="T7" fmla="*/ 2236 h 2350"/>
              <a:gd name="T8" fmla="*/ 0 w 4245"/>
              <a:gd name="T9" fmla="*/ 1381 h 2350"/>
              <a:gd name="T10" fmla="*/ 3763 w 4245"/>
              <a:gd name="T11" fmla="*/ 0 h 2350"/>
              <a:gd name="T12" fmla="*/ 3745 w 4245"/>
              <a:gd name="T13" fmla="*/ 0 h 2350"/>
              <a:gd name="T14" fmla="*/ 4227 w 4245"/>
              <a:gd name="T15" fmla="*/ 482 h 2350"/>
              <a:gd name="T16" fmla="*/ 2367 w 4245"/>
              <a:gd name="T17" fmla="*/ 2342 h 2350"/>
              <a:gd name="T18" fmla="*/ 2376 w 4245"/>
              <a:gd name="T19" fmla="*/ 2350 h 2350"/>
              <a:gd name="T20" fmla="*/ 4245 w 4245"/>
              <a:gd name="T21" fmla="*/ 482 h 2350"/>
              <a:gd name="T22" fmla="*/ 3763 w 4245"/>
              <a:gd name="T23" fmla="*/ 0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45" h="2350">
                <a:moveTo>
                  <a:pt x="0" y="1381"/>
                </a:moveTo>
                <a:lnTo>
                  <a:pt x="0" y="1399"/>
                </a:lnTo>
                <a:lnTo>
                  <a:pt x="846" y="2245"/>
                </a:lnTo>
                <a:lnTo>
                  <a:pt x="855" y="2236"/>
                </a:lnTo>
                <a:lnTo>
                  <a:pt x="0" y="1381"/>
                </a:lnTo>
                <a:moveTo>
                  <a:pt x="3763" y="0"/>
                </a:moveTo>
                <a:lnTo>
                  <a:pt x="3745" y="0"/>
                </a:lnTo>
                <a:lnTo>
                  <a:pt x="4227" y="482"/>
                </a:lnTo>
                <a:lnTo>
                  <a:pt x="2367" y="2342"/>
                </a:lnTo>
                <a:lnTo>
                  <a:pt x="2376" y="2350"/>
                </a:lnTo>
                <a:lnTo>
                  <a:pt x="4245" y="482"/>
                </a:lnTo>
                <a:lnTo>
                  <a:pt x="37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5"/>
          <p:cNvSpPr>
            <a:spLocks/>
          </p:cNvSpPr>
          <p:nvPr userDrawn="1"/>
        </p:nvSpPr>
        <p:spPr bwMode="auto">
          <a:xfrm>
            <a:off x="1343025" y="2511425"/>
            <a:ext cx="2428875" cy="1311275"/>
          </a:xfrm>
          <a:custGeom>
            <a:avLst/>
            <a:gdLst>
              <a:gd name="T0" fmla="*/ 9 w 1530"/>
              <a:gd name="T1" fmla="*/ 0 h 826"/>
              <a:gd name="T2" fmla="*/ 0 w 1530"/>
              <a:gd name="T3" fmla="*/ 9 h 826"/>
              <a:gd name="T4" fmla="*/ 813 w 1530"/>
              <a:gd name="T5" fmla="*/ 823 h 826"/>
              <a:gd name="T6" fmla="*/ 818 w 1530"/>
              <a:gd name="T7" fmla="*/ 826 h 826"/>
              <a:gd name="T8" fmla="*/ 1530 w 1530"/>
              <a:gd name="T9" fmla="*/ 114 h 826"/>
              <a:gd name="T10" fmla="*/ 1521 w 1530"/>
              <a:gd name="T11" fmla="*/ 106 h 826"/>
              <a:gd name="T12" fmla="*/ 818 w 1530"/>
              <a:gd name="T13" fmla="*/ 809 h 826"/>
              <a:gd name="T14" fmla="*/ 9 w 1530"/>
              <a:gd name="T15" fmla="*/ 0 h 8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0" h="826">
                <a:moveTo>
                  <a:pt x="9" y="0"/>
                </a:moveTo>
                <a:lnTo>
                  <a:pt x="0" y="9"/>
                </a:lnTo>
                <a:lnTo>
                  <a:pt x="813" y="823"/>
                </a:lnTo>
                <a:lnTo>
                  <a:pt x="818" y="826"/>
                </a:lnTo>
                <a:lnTo>
                  <a:pt x="1530" y="114"/>
                </a:lnTo>
                <a:lnTo>
                  <a:pt x="1521" y="106"/>
                </a:lnTo>
                <a:lnTo>
                  <a:pt x="818" y="809"/>
                </a:lnTo>
                <a:lnTo>
                  <a:pt x="9" y="0"/>
                </a:lnTo>
                <a:close/>
              </a:path>
            </a:pathLst>
          </a:custGeom>
          <a:solidFill>
            <a:srgbClr val="00A9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6"/>
          <p:cNvSpPr>
            <a:spLocks/>
          </p:cNvSpPr>
          <p:nvPr userDrawn="1"/>
        </p:nvSpPr>
        <p:spPr bwMode="auto">
          <a:xfrm>
            <a:off x="1343025" y="2511425"/>
            <a:ext cx="2428875" cy="1311275"/>
          </a:xfrm>
          <a:custGeom>
            <a:avLst/>
            <a:gdLst>
              <a:gd name="T0" fmla="*/ 9 w 1530"/>
              <a:gd name="T1" fmla="*/ 0 h 826"/>
              <a:gd name="T2" fmla="*/ 0 w 1530"/>
              <a:gd name="T3" fmla="*/ 9 h 826"/>
              <a:gd name="T4" fmla="*/ 813 w 1530"/>
              <a:gd name="T5" fmla="*/ 823 h 826"/>
              <a:gd name="T6" fmla="*/ 818 w 1530"/>
              <a:gd name="T7" fmla="*/ 826 h 826"/>
              <a:gd name="T8" fmla="*/ 1530 w 1530"/>
              <a:gd name="T9" fmla="*/ 114 h 826"/>
              <a:gd name="T10" fmla="*/ 1521 w 1530"/>
              <a:gd name="T11" fmla="*/ 106 h 826"/>
              <a:gd name="T12" fmla="*/ 818 w 1530"/>
              <a:gd name="T13" fmla="*/ 809 h 826"/>
              <a:gd name="T14" fmla="*/ 9 w 1530"/>
              <a:gd name="T15" fmla="*/ 0 h 8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0" h="826">
                <a:moveTo>
                  <a:pt x="9" y="0"/>
                </a:moveTo>
                <a:lnTo>
                  <a:pt x="0" y="9"/>
                </a:lnTo>
                <a:lnTo>
                  <a:pt x="813" y="823"/>
                </a:lnTo>
                <a:lnTo>
                  <a:pt x="818" y="826"/>
                </a:lnTo>
                <a:lnTo>
                  <a:pt x="1530" y="114"/>
                </a:lnTo>
                <a:lnTo>
                  <a:pt x="1521" y="106"/>
                </a:lnTo>
                <a:lnTo>
                  <a:pt x="818" y="809"/>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8"/>
          <p:cNvSpPr>
            <a:spLocks/>
          </p:cNvSpPr>
          <p:nvPr userDrawn="1"/>
        </p:nvSpPr>
        <p:spPr bwMode="auto">
          <a:xfrm>
            <a:off x="142875" y="1192212"/>
            <a:ext cx="1181100" cy="1182688"/>
          </a:xfrm>
          <a:custGeom>
            <a:avLst/>
            <a:gdLst>
              <a:gd name="T0" fmla="*/ 373 w 744"/>
              <a:gd name="T1" fmla="*/ 0 h 745"/>
              <a:gd name="T2" fmla="*/ 744 w 744"/>
              <a:gd name="T3" fmla="*/ 372 h 745"/>
              <a:gd name="T4" fmla="*/ 373 w 744"/>
              <a:gd name="T5" fmla="*/ 745 h 745"/>
              <a:gd name="T6" fmla="*/ 0 w 744"/>
              <a:gd name="T7" fmla="*/ 372 h 745"/>
              <a:gd name="T8" fmla="*/ 373 w 744"/>
              <a:gd name="T9" fmla="*/ 0 h 745"/>
            </a:gdLst>
            <a:ahLst/>
            <a:cxnLst>
              <a:cxn ang="0">
                <a:pos x="T0" y="T1"/>
              </a:cxn>
              <a:cxn ang="0">
                <a:pos x="T2" y="T3"/>
              </a:cxn>
              <a:cxn ang="0">
                <a:pos x="T4" y="T5"/>
              </a:cxn>
              <a:cxn ang="0">
                <a:pos x="T6" y="T7"/>
              </a:cxn>
              <a:cxn ang="0">
                <a:pos x="T8" y="T9"/>
              </a:cxn>
            </a:cxnLst>
            <a:rect l="0" t="0" r="r" b="b"/>
            <a:pathLst>
              <a:path w="744" h="745">
                <a:moveTo>
                  <a:pt x="373" y="0"/>
                </a:moveTo>
                <a:lnTo>
                  <a:pt x="744" y="372"/>
                </a:lnTo>
                <a:lnTo>
                  <a:pt x="373" y="745"/>
                </a:lnTo>
                <a:lnTo>
                  <a:pt x="0" y="372"/>
                </a:lnTo>
                <a:lnTo>
                  <a:pt x="373"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 name="图片占位符 26"/>
          <p:cNvSpPr>
            <a:spLocks noGrp="1"/>
          </p:cNvSpPr>
          <p:nvPr>
            <p:ph type="pic" sz="quarter" idx="10"/>
          </p:nvPr>
        </p:nvSpPr>
        <p:spPr>
          <a:xfrm>
            <a:off x="1695451" y="622300"/>
            <a:ext cx="4894263" cy="4895851"/>
          </a:xfrm>
          <a:custGeom>
            <a:avLst/>
            <a:gdLst>
              <a:gd name="connsiteX0" fmla="*/ 2447925 w 4894263"/>
              <a:gd name="connsiteY0" fmla="*/ 0 h 4895851"/>
              <a:gd name="connsiteX1" fmla="*/ 4894263 w 4894263"/>
              <a:gd name="connsiteY1" fmla="*/ 2446338 h 4895851"/>
              <a:gd name="connsiteX2" fmla="*/ 2447925 w 4894263"/>
              <a:gd name="connsiteY2" fmla="*/ 4895851 h 4895851"/>
              <a:gd name="connsiteX3" fmla="*/ 0 w 4894263"/>
              <a:gd name="connsiteY3" fmla="*/ 2446338 h 4895851"/>
            </a:gdLst>
            <a:ahLst/>
            <a:cxnLst>
              <a:cxn ang="0">
                <a:pos x="connsiteX0" y="connsiteY0"/>
              </a:cxn>
              <a:cxn ang="0">
                <a:pos x="connsiteX1" y="connsiteY1"/>
              </a:cxn>
              <a:cxn ang="0">
                <a:pos x="connsiteX2" y="connsiteY2"/>
              </a:cxn>
              <a:cxn ang="0">
                <a:pos x="connsiteX3" y="connsiteY3"/>
              </a:cxn>
            </a:cxnLst>
            <a:rect l="l" t="t" r="r" b="b"/>
            <a:pathLst>
              <a:path w="4894263" h="4895851">
                <a:moveTo>
                  <a:pt x="2447925" y="0"/>
                </a:moveTo>
                <a:lnTo>
                  <a:pt x="4894263" y="2446338"/>
                </a:lnTo>
                <a:lnTo>
                  <a:pt x="2447925" y="4895851"/>
                </a:lnTo>
                <a:lnTo>
                  <a:pt x="0" y="2446338"/>
                </a:lnTo>
                <a:close/>
              </a:path>
            </a:pathLst>
          </a:custGeom>
          <a:pattFill prst="wdDnDiag">
            <a:fgClr>
              <a:schemeClr val="bg1">
                <a:lumMod val="85000"/>
              </a:schemeClr>
            </a:fgClr>
            <a:bgClr>
              <a:schemeClr val="bg1"/>
            </a:bgClr>
          </a:pattFill>
        </p:spPr>
        <p:txBody>
          <a:bodyPr wrap="square">
            <a:noAutofit/>
          </a:bodyPr>
          <a:lstStyle>
            <a:lvl1pPr>
              <a:defRPr>
                <a:solidFill>
                  <a:schemeClr val="tx1">
                    <a:alpha val="0"/>
                  </a:schemeClr>
                </a:solidFill>
              </a:defRPr>
            </a:lvl1pPr>
          </a:lstStyle>
          <a:p>
            <a:endParaRPr lang="zh-CN" altLang="en-US"/>
          </a:p>
        </p:txBody>
      </p:sp>
      <p:sp>
        <p:nvSpPr>
          <p:cNvPr id="6" name="副标题 2"/>
          <p:cNvSpPr>
            <a:spLocks noGrp="1"/>
          </p:cNvSpPr>
          <p:nvPr>
            <p:ph type="subTitle" idx="1" hasCustomPrompt="1"/>
          </p:nvPr>
        </p:nvSpPr>
        <p:spPr>
          <a:xfrm>
            <a:off x="4401530" y="4196878"/>
            <a:ext cx="7117453" cy="558799"/>
          </a:xfrm>
        </p:spPr>
        <p:txBody>
          <a:bodyPr anchor="ctr">
            <a:normAutofit/>
          </a:bodyPr>
          <a:lstStyle>
            <a:lvl1pPr marL="0" indent="0" algn="r">
              <a:buNone/>
              <a:defRPr sz="2000" spc="0">
                <a:solidFill>
                  <a:schemeClr val="accent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ltLang="zh-CN" dirty="0"/>
              <a:t>Click to edit Master title style</a:t>
            </a:r>
            <a:endParaRPr lang="zh-CN" altLang="en-US" dirty="0"/>
          </a:p>
        </p:txBody>
      </p:sp>
      <p:sp>
        <p:nvSpPr>
          <p:cNvPr id="7" name="标题 1"/>
          <p:cNvSpPr>
            <a:spLocks noGrp="1"/>
          </p:cNvSpPr>
          <p:nvPr>
            <p:ph type="ctrTitle" hasCustomPrompt="1"/>
          </p:nvPr>
        </p:nvSpPr>
        <p:spPr>
          <a:xfrm>
            <a:off x="4401531" y="4768321"/>
            <a:ext cx="7117452" cy="767764"/>
          </a:xfrm>
        </p:spPr>
        <p:txBody>
          <a:bodyPr anchor="b">
            <a:normAutofit/>
          </a:bodyPr>
          <a:lstStyle>
            <a:lvl1pPr algn="r">
              <a:defRPr sz="3600" b="1" spc="0">
                <a:solidFill>
                  <a:schemeClr val="tx1"/>
                </a:solidFill>
              </a:defRPr>
            </a:lvl1pPr>
          </a:lstStyle>
          <a:p>
            <a:r>
              <a:rPr lang="en-US" altLang="zh-CN" dirty="0"/>
              <a:t>Click to edit Master title style</a:t>
            </a:r>
            <a:endParaRPr lang="zh-CN" altLang="en-US" dirty="0"/>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微软黑科技">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AI</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识图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2"/>
            <a:extLst>
              <a:ext uri="{FF2B5EF4-FFF2-40B4-BE49-F238E27FC236}">
                <a16:creationId xmlns:a16="http://schemas.microsoft.com/office/drawing/2014/main" id="{46C855E7-2DCA-4970-A954-7CB7F69FADAB}"/>
              </a:ext>
            </a:extLst>
          </p:cNvPr>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3" name="图片 2">
            <a:extLst>
              <a:ext uri="{FF2B5EF4-FFF2-40B4-BE49-F238E27FC236}">
                <a16:creationId xmlns:a16="http://schemas.microsoft.com/office/drawing/2014/main" id="{A7F32EC9-ED26-45EE-9DC4-21C3241FF7AB}"/>
              </a:ext>
            </a:extLst>
          </p:cNvPr>
          <p:cNvPicPr>
            <a:picLocks noChangeAspect="1"/>
          </p:cNvPicPr>
          <p:nvPr userDrawn="1"/>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28716" y="1726788"/>
            <a:ext cx="2743200" cy="2743200"/>
          </a:xfrm>
          <a:prstGeom prst="rect">
            <a:avLst/>
          </a:prstGeom>
        </p:spPr>
      </p:pic>
      <p:pic>
        <p:nvPicPr>
          <p:cNvPr id="7" name="图片 6">
            <a:extLst>
              <a:ext uri="{FF2B5EF4-FFF2-40B4-BE49-F238E27FC236}">
                <a16:creationId xmlns:a16="http://schemas.microsoft.com/office/drawing/2014/main" id="{36F84124-CE71-4190-B92C-B61E496F7B7E}"/>
              </a:ext>
            </a:extLst>
          </p:cNvPr>
          <p:cNvPicPr>
            <a:picLocks noChangeAspect="1"/>
          </p:cNvPicPr>
          <p:nvPr userDrawn="1"/>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74482" y="1726788"/>
            <a:ext cx="2743200" cy="2743200"/>
          </a:xfrm>
          <a:prstGeom prst="rect">
            <a:avLst/>
          </a:prstGeom>
        </p:spPr>
      </p:pic>
      <p:pic>
        <p:nvPicPr>
          <p:cNvPr id="24" name="图片 23">
            <a:extLst>
              <a:ext uri="{FF2B5EF4-FFF2-40B4-BE49-F238E27FC236}">
                <a16:creationId xmlns:a16="http://schemas.microsoft.com/office/drawing/2014/main" id="{39B45288-397E-405A-A715-DCD4FE40DCE2}"/>
              </a:ext>
            </a:extLst>
          </p:cNvPr>
          <p:cNvPicPr>
            <a:picLocks noChangeAspect="1"/>
          </p:cNvPicPr>
          <p:nvPr userDrawn="1"/>
        </p:nvPicPr>
        <p:blipFill>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519320" y="1726788"/>
            <a:ext cx="2743200" cy="2743200"/>
          </a:xfrm>
          <a:prstGeom prst="rect">
            <a:avLst/>
          </a:prstGeom>
        </p:spPr>
      </p:pic>
    </p:spTree>
    <p:extLst>
      <p:ext uri="{BB962C8B-B14F-4D97-AF65-F5344CB8AC3E}">
        <p14:creationId xmlns:p14="http://schemas.microsoft.com/office/powerpoint/2010/main" val="661964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bg>
      <p:bgRef idx="1001">
        <a:schemeClr val="bg1"/>
      </p:bgRef>
    </p:bg>
    <p:spTree>
      <p:nvGrpSpPr>
        <p:cNvPr id="1" name=""/>
        <p:cNvGrpSpPr/>
        <p:nvPr/>
      </p:nvGrpSpPr>
      <p:grpSpPr>
        <a:xfrm>
          <a:off x="0" y="0"/>
          <a:ext cx="0" cy="0"/>
          <a:chOff x="0" y="0"/>
          <a:chExt cx="0" cy="0"/>
        </a:xfrm>
      </p:grpSpPr>
      <p:sp>
        <p:nvSpPr>
          <p:cNvPr id="20" name="标题 1"/>
          <p:cNvSpPr>
            <a:spLocks noGrp="1"/>
          </p:cNvSpPr>
          <p:nvPr>
            <p:ph type="title" hasCustomPrompt="1"/>
          </p:nvPr>
        </p:nvSpPr>
        <p:spPr>
          <a:xfrm>
            <a:off x="3936274" y="3426546"/>
            <a:ext cx="7584213" cy="656792"/>
          </a:xfrm>
        </p:spPr>
        <p:txBody>
          <a:bodyPr anchor="b">
            <a:normAutofit/>
          </a:bodyPr>
          <a:lstStyle>
            <a:lvl1pPr>
              <a:defRPr sz="2400" b="1">
                <a:solidFill>
                  <a:schemeClr val="tx1"/>
                </a:solidFill>
              </a:defRPr>
            </a:lvl1pPr>
          </a:lstStyle>
          <a:p>
            <a:r>
              <a:rPr lang="en-US" altLang="zh-CN" dirty="0"/>
              <a:t>Click to edit Master title style</a:t>
            </a:r>
            <a:endParaRPr lang="zh-CN" altLang="en-US" dirty="0"/>
          </a:p>
        </p:txBody>
      </p:sp>
      <p:sp>
        <p:nvSpPr>
          <p:cNvPr id="21" name="文本占位符 2"/>
          <p:cNvSpPr>
            <a:spLocks noGrp="1"/>
          </p:cNvSpPr>
          <p:nvPr>
            <p:ph type="body" idx="1" hasCustomPrompt="1"/>
          </p:nvPr>
        </p:nvSpPr>
        <p:spPr>
          <a:xfrm>
            <a:off x="3936274" y="4212702"/>
            <a:ext cx="7584213" cy="1015623"/>
          </a:xfrm>
        </p:spPr>
        <p:txBody>
          <a:bodyPr anchor="t">
            <a:normAutofit/>
          </a:bodyPr>
          <a:lstStyle>
            <a:lvl1pPr marL="0" indent="0">
              <a:buNone/>
              <a:defRPr sz="11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ltLang="zh-CN" dirty="0"/>
              <a:t>Edit Master text styles</a:t>
            </a:r>
          </a:p>
        </p:txBody>
      </p:sp>
      <p:sp>
        <p:nvSpPr>
          <p:cNvPr id="4" name="任意多边形: 形状 23"/>
          <p:cNvSpPr>
            <a:spLocks noGrp="1"/>
          </p:cNvSpPr>
          <p:nvPr>
            <p:ph type="pic" sz="quarter" idx="10"/>
          </p:nvPr>
        </p:nvSpPr>
        <p:spPr>
          <a:xfrm>
            <a:off x="0" y="1123949"/>
            <a:ext cx="12192000" cy="2086611"/>
          </a:xfrm>
          <a:prstGeom prst="rect">
            <a:avLst/>
          </a:prstGeom>
        </p:spPr>
        <p:txBody>
          <a:bodyPr wrap="square">
            <a:noAutofit/>
          </a:bodyPr>
          <a:lstStyle/>
          <a:p>
            <a:endParaRPr lang="zh-CN" altLang="en-US" dirty="0"/>
          </a:p>
        </p:txBody>
      </p:sp>
      <p:sp>
        <p:nvSpPr>
          <p:cNvPr id="16" name="文本占位符 15"/>
          <p:cNvSpPr>
            <a:spLocks noGrp="1"/>
          </p:cNvSpPr>
          <p:nvPr>
            <p:ph type="body" sz="quarter" idx="14"/>
          </p:nvPr>
        </p:nvSpPr>
        <p:spPr>
          <a:xfrm>
            <a:off x="449059" y="650225"/>
            <a:ext cx="3336925" cy="3338513"/>
          </a:xfrm>
          <a:custGeom>
            <a:avLst/>
            <a:gdLst>
              <a:gd name="connsiteX0" fmla="*/ 1668463 w 3336925"/>
              <a:gd name="connsiteY0" fmla="*/ 0 h 3338513"/>
              <a:gd name="connsiteX1" fmla="*/ 3336925 w 3336925"/>
              <a:gd name="connsiteY1" fmla="*/ 1670050 h 3338513"/>
              <a:gd name="connsiteX2" fmla="*/ 1668463 w 3336925"/>
              <a:gd name="connsiteY2" fmla="*/ 3338513 h 3338513"/>
              <a:gd name="connsiteX3" fmla="*/ 0 w 3336925"/>
              <a:gd name="connsiteY3" fmla="*/ 1670050 h 3338513"/>
            </a:gdLst>
            <a:ahLst/>
            <a:cxnLst>
              <a:cxn ang="0">
                <a:pos x="connsiteX0" y="connsiteY0"/>
              </a:cxn>
              <a:cxn ang="0">
                <a:pos x="connsiteX1" y="connsiteY1"/>
              </a:cxn>
              <a:cxn ang="0">
                <a:pos x="connsiteX2" y="connsiteY2"/>
              </a:cxn>
              <a:cxn ang="0">
                <a:pos x="connsiteX3" y="connsiteY3"/>
              </a:cxn>
            </a:cxnLst>
            <a:rect l="l" t="t" r="r" b="b"/>
            <a:pathLst>
              <a:path w="3336925" h="3338513">
                <a:moveTo>
                  <a:pt x="1668463" y="0"/>
                </a:moveTo>
                <a:lnTo>
                  <a:pt x="3336925" y="1670050"/>
                </a:lnTo>
                <a:lnTo>
                  <a:pt x="1668463" y="3338513"/>
                </a:lnTo>
                <a:lnTo>
                  <a:pt x="0" y="1670050"/>
                </a:lnTo>
                <a:close/>
              </a:path>
            </a:pathLst>
          </a:custGeom>
          <a:solidFill>
            <a:schemeClr val="accent1">
              <a:alpha val="80000"/>
            </a:schemeClr>
          </a:solidFill>
        </p:spPr>
        <p:txBody>
          <a:bodyPr vert="horz" wrap="square" lIns="91440" tIns="45720" rIns="91440" bIns="45720" rtlCol="0">
            <a:noAutofit/>
          </a:bodyPr>
          <a:lstStyle>
            <a:lvl1pPr>
              <a:defRPr lang="zh-CN" altLang="en-US" smtClean="0">
                <a:solidFill>
                  <a:schemeClr val="tx1">
                    <a:alpha val="0"/>
                  </a:schemeClr>
                </a:solidFill>
              </a:defRPr>
            </a:lvl1pPr>
            <a:lvl2pPr>
              <a:defRPr lang="zh-CN" altLang="en-US" smtClean="0">
                <a:solidFill>
                  <a:schemeClr val="tx1">
                    <a:alpha val="0"/>
                  </a:schemeClr>
                </a:solidFill>
              </a:defRPr>
            </a:lvl2pPr>
            <a:lvl3pPr>
              <a:defRPr lang="zh-CN" altLang="en-US" smtClean="0">
                <a:solidFill>
                  <a:schemeClr val="tx1">
                    <a:alpha val="0"/>
                  </a:schemeClr>
                </a:solidFill>
              </a:defRPr>
            </a:lvl3pPr>
            <a:lvl4pPr>
              <a:defRPr lang="zh-CN" altLang="en-US" smtClean="0">
                <a:solidFill>
                  <a:schemeClr val="tx1">
                    <a:alpha val="0"/>
                  </a:schemeClr>
                </a:solidFill>
              </a:defRPr>
            </a:lvl4pPr>
            <a:lvl5pPr>
              <a:defRPr lang="zh-CN" altLang="en-US">
                <a:solidFill>
                  <a:schemeClr val="tx1">
                    <a:alpha val="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7" name="文本占位符 16"/>
          <p:cNvSpPr>
            <a:spLocks noGrp="1"/>
          </p:cNvSpPr>
          <p:nvPr>
            <p:ph type="body" sz="quarter" idx="15"/>
          </p:nvPr>
        </p:nvSpPr>
        <p:spPr>
          <a:xfrm>
            <a:off x="449059" y="2069720"/>
            <a:ext cx="3336925" cy="3338513"/>
          </a:xfrm>
          <a:custGeom>
            <a:avLst/>
            <a:gdLst>
              <a:gd name="connsiteX0" fmla="*/ 1668463 w 3336925"/>
              <a:gd name="connsiteY0" fmla="*/ 0 h 3338513"/>
              <a:gd name="connsiteX1" fmla="*/ 3336925 w 3336925"/>
              <a:gd name="connsiteY1" fmla="*/ 1670050 h 3338513"/>
              <a:gd name="connsiteX2" fmla="*/ 1668463 w 3336925"/>
              <a:gd name="connsiteY2" fmla="*/ 3338513 h 3338513"/>
              <a:gd name="connsiteX3" fmla="*/ 0 w 3336925"/>
              <a:gd name="connsiteY3" fmla="*/ 1670050 h 3338513"/>
            </a:gdLst>
            <a:ahLst/>
            <a:cxnLst>
              <a:cxn ang="0">
                <a:pos x="connsiteX0" y="connsiteY0"/>
              </a:cxn>
              <a:cxn ang="0">
                <a:pos x="connsiteX1" y="connsiteY1"/>
              </a:cxn>
              <a:cxn ang="0">
                <a:pos x="connsiteX2" y="connsiteY2"/>
              </a:cxn>
              <a:cxn ang="0">
                <a:pos x="connsiteX3" y="connsiteY3"/>
              </a:cxn>
            </a:cxnLst>
            <a:rect l="l" t="t" r="r" b="b"/>
            <a:pathLst>
              <a:path w="3336925" h="3338513">
                <a:moveTo>
                  <a:pt x="1668463" y="0"/>
                </a:moveTo>
                <a:lnTo>
                  <a:pt x="3336925" y="1670050"/>
                </a:lnTo>
                <a:lnTo>
                  <a:pt x="1668463" y="3338513"/>
                </a:lnTo>
                <a:lnTo>
                  <a:pt x="0" y="1670050"/>
                </a:lnTo>
                <a:close/>
              </a:path>
            </a:pathLst>
          </a:custGeom>
          <a:solidFill>
            <a:schemeClr val="accent1">
              <a:alpha val="55000"/>
            </a:schemeClr>
          </a:solidFill>
        </p:spPr>
        <p:txBody>
          <a:bodyPr vert="horz" wrap="square" lIns="91440" tIns="45720" rIns="91440" bIns="45720" rtlCol="0">
            <a:noAutofit/>
          </a:bodyPr>
          <a:lstStyle>
            <a:lvl1pPr>
              <a:defRPr lang="zh-CN" altLang="en-US" smtClean="0">
                <a:solidFill>
                  <a:schemeClr val="tx1">
                    <a:alpha val="0"/>
                  </a:schemeClr>
                </a:solidFill>
              </a:defRPr>
            </a:lvl1pPr>
            <a:lvl2pPr>
              <a:defRPr lang="zh-CN" altLang="en-US" smtClean="0">
                <a:solidFill>
                  <a:schemeClr val="tx1">
                    <a:alpha val="0"/>
                  </a:schemeClr>
                </a:solidFill>
              </a:defRPr>
            </a:lvl2pPr>
            <a:lvl3pPr>
              <a:defRPr lang="zh-CN" altLang="en-US" smtClean="0">
                <a:solidFill>
                  <a:schemeClr val="tx1">
                    <a:alpha val="0"/>
                  </a:schemeClr>
                </a:solidFill>
              </a:defRPr>
            </a:lvl3pPr>
            <a:lvl4pPr>
              <a:defRPr lang="zh-CN" altLang="en-US" smtClean="0">
                <a:solidFill>
                  <a:schemeClr val="tx1">
                    <a:alpha val="0"/>
                  </a:schemeClr>
                </a:solidFill>
              </a:defRPr>
            </a:lvl4pPr>
            <a:lvl5pPr>
              <a:defRPr lang="zh-CN" altLang="en-US">
                <a:solidFill>
                  <a:schemeClr val="tx1">
                    <a:alpha val="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en-US" altLang="zh-CN" dirty="0"/>
              <a:t>Click to edit Master title style</a:t>
            </a:r>
            <a:endParaRPr lang="zh-CN" altLang="en-US" dirty="0"/>
          </a:p>
        </p:txBody>
      </p:sp>
      <p:sp>
        <p:nvSpPr>
          <p:cNvPr id="3" name="内容占位符 2"/>
          <p:cNvSpPr>
            <a:spLocks noGrp="1"/>
          </p:cNvSpPr>
          <p:nvPr>
            <p:ph idx="1" hasCustomPrompt="1"/>
          </p:nvPr>
        </p:nvSpPr>
        <p:spPr/>
        <p:txBody>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extLst>
      <p:ext uri="{BB962C8B-B14F-4D97-AF65-F5344CB8AC3E}">
        <p14:creationId xmlns:p14="http://schemas.microsoft.com/office/powerpoint/2010/main" val="568967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en-US" altLang="zh-CN" dirty="0"/>
              <a:t>Click to edit Master title style</a:t>
            </a:r>
            <a:endParaRPr lang="zh-CN" altLang="en-US" dirty="0"/>
          </a:p>
        </p:txBody>
      </p:sp>
      <p:sp>
        <p:nvSpPr>
          <p:cNvPr id="3" name="日期占位符 2"/>
          <p:cNvSpPr>
            <a:spLocks noGrp="1"/>
          </p:cNvSpPr>
          <p:nvPr>
            <p:ph type="dt" sz="half" idx="10"/>
          </p:nvPr>
        </p:nvSpPr>
        <p:spPr/>
        <p:txBody>
          <a:bodyPr/>
          <a:lstStyle/>
          <a:p>
            <a:fld id="{6489D9C7-5DC6-4263-87FF-7C99F6FB63C3}" type="datetime1">
              <a:rPr lang="zh-CN" altLang="en-US" smtClean="0"/>
              <a:pPr/>
              <a:t>2022/6/27</a:t>
            </a:fld>
            <a:endParaRPr lang="zh-CN" altLang="en-US"/>
          </a:p>
        </p:txBody>
      </p:sp>
      <p:sp>
        <p:nvSpPr>
          <p:cNvPr id="4" name="页脚占位符 3"/>
          <p:cNvSpPr>
            <a:spLocks noGrp="1"/>
          </p:cNvSpPr>
          <p:nvPr>
            <p:ph type="ftr" sz="quarter" idx="11"/>
          </p:nvPr>
        </p:nvSpPr>
        <p:spPr/>
        <p:txBody>
          <a:bodyPr/>
          <a:lstStyle/>
          <a:p>
            <a:r>
              <a:rPr lang="en-US" altLang="zh-CN"/>
              <a:t>www.islide.cc </a:t>
            </a:r>
            <a:endParaRPr lang="zh-CN" altLang="en-US" dirty="0"/>
          </a:p>
        </p:txBody>
      </p:sp>
      <p:sp>
        <p:nvSpPr>
          <p:cNvPr id="5" name="灯片编号占位符 4"/>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758174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bg>
      <p:bgRef idx="1001">
        <a:schemeClr val="bg1"/>
      </p:bgRef>
    </p:bg>
    <p:spTree>
      <p:nvGrpSpPr>
        <p:cNvPr id="1" name=""/>
        <p:cNvGrpSpPr/>
        <p:nvPr/>
      </p:nvGrpSpPr>
      <p:grpSpPr>
        <a:xfrm>
          <a:off x="0" y="0"/>
          <a:ext cx="0" cy="0"/>
          <a:chOff x="0" y="0"/>
          <a:chExt cx="0" cy="0"/>
        </a:xfrm>
      </p:grpSpPr>
      <p:sp>
        <p:nvSpPr>
          <p:cNvPr id="13" name="标题 1"/>
          <p:cNvSpPr>
            <a:spLocks noGrp="1"/>
          </p:cNvSpPr>
          <p:nvPr>
            <p:ph type="ctrTitle" hasCustomPrompt="1"/>
          </p:nvPr>
        </p:nvSpPr>
        <p:spPr>
          <a:xfrm>
            <a:off x="3730555" y="4205889"/>
            <a:ext cx="4730890" cy="655784"/>
          </a:xfrm>
        </p:spPr>
        <p:txBody>
          <a:bodyPr anchor="ctr">
            <a:normAutofit/>
          </a:bodyPr>
          <a:lstStyle>
            <a:lvl1pPr marL="0" indent="0" algn="ctr">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p:ph type="body" sz="quarter" idx="17" hasCustomPrompt="1"/>
          </p:nvPr>
        </p:nvSpPr>
        <p:spPr>
          <a:xfrm>
            <a:off x="3730555" y="5144130"/>
            <a:ext cx="4730890" cy="310871"/>
          </a:xfrm>
        </p:spPr>
        <p:txBody>
          <a:bodyPr vert="horz" lIns="91440" tIns="45720" rIns="91440" bIns="45720" rtlCol="0">
            <a:normAutofit/>
          </a:bodyPr>
          <a:lstStyle>
            <a:lvl1pPr marL="0" indent="0" algn="ctr">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p>
        </p:txBody>
      </p:sp>
      <p:sp>
        <p:nvSpPr>
          <p:cNvPr id="15" name="文本占位符 62"/>
          <p:cNvSpPr>
            <a:spLocks noGrp="1"/>
          </p:cNvSpPr>
          <p:nvPr>
            <p:ph type="body" sz="quarter" idx="18" hasCustomPrompt="1"/>
          </p:nvPr>
        </p:nvSpPr>
        <p:spPr>
          <a:xfrm>
            <a:off x="3730555" y="5459764"/>
            <a:ext cx="4730890" cy="310871"/>
          </a:xfrm>
        </p:spPr>
        <p:txBody>
          <a:bodyPr vert="horz" lIns="91440" tIns="45720" rIns="91440" bIns="45720" rtlCol="0">
            <a:normAutofit/>
          </a:bodyPr>
          <a:lstStyle>
            <a:lvl1pPr marL="0" indent="0" algn="ctr">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7" name="Freeform 7"/>
          <p:cNvSpPr>
            <a:spLocks/>
          </p:cNvSpPr>
          <p:nvPr userDrawn="1"/>
        </p:nvSpPr>
        <p:spPr bwMode="auto">
          <a:xfrm>
            <a:off x="4425950" y="839167"/>
            <a:ext cx="3338513" cy="3338513"/>
          </a:xfrm>
          <a:custGeom>
            <a:avLst/>
            <a:gdLst>
              <a:gd name="T0" fmla="*/ 1052 w 2103"/>
              <a:gd name="T1" fmla="*/ 0 h 2103"/>
              <a:gd name="T2" fmla="*/ 2103 w 2103"/>
              <a:gd name="T3" fmla="*/ 1051 h 2103"/>
              <a:gd name="T4" fmla="*/ 1052 w 2103"/>
              <a:gd name="T5" fmla="*/ 2103 h 2103"/>
              <a:gd name="T6" fmla="*/ 0 w 2103"/>
              <a:gd name="T7" fmla="*/ 1051 h 2103"/>
              <a:gd name="T8" fmla="*/ 1052 w 2103"/>
              <a:gd name="T9" fmla="*/ 0 h 2103"/>
            </a:gdLst>
            <a:ahLst/>
            <a:cxnLst>
              <a:cxn ang="0">
                <a:pos x="T0" y="T1"/>
              </a:cxn>
              <a:cxn ang="0">
                <a:pos x="T2" y="T3"/>
              </a:cxn>
              <a:cxn ang="0">
                <a:pos x="T4" y="T5"/>
              </a:cxn>
              <a:cxn ang="0">
                <a:pos x="T6" y="T7"/>
              </a:cxn>
              <a:cxn ang="0">
                <a:pos x="T8" y="T9"/>
              </a:cxn>
            </a:cxnLst>
            <a:rect l="0" t="0" r="r" b="b"/>
            <a:pathLst>
              <a:path w="2103" h="2103">
                <a:moveTo>
                  <a:pt x="1052" y="0"/>
                </a:moveTo>
                <a:lnTo>
                  <a:pt x="2103" y="1051"/>
                </a:lnTo>
                <a:lnTo>
                  <a:pt x="1052" y="2103"/>
                </a:lnTo>
                <a:lnTo>
                  <a:pt x="0" y="1051"/>
                </a:lnTo>
                <a:lnTo>
                  <a:pt x="1052"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任意多边形: 形状 10"/>
          <p:cNvSpPr>
            <a:spLocks/>
          </p:cNvSpPr>
          <p:nvPr userDrawn="1"/>
        </p:nvSpPr>
        <p:spPr bwMode="auto">
          <a:xfrm>
            <a:off x="2758281" y="-18251"/>
            <a:ext cx="3336925" cy="2512570"/>
          </a:xfrm>
          <a:custGeom>
            <a:avLst/>
            <a:gdLst>
              <a:gd name="connsiteX0" fmla="*/ 843305 w 3336925"/>
              <a:gd name="connsiteY0" fmla="*/ 0 h 2512570"/>
              <a:gd name="connsiteX1" fmla="*/ 2493621 w 3336925"/>
              <a:gd name="connsiteY1" fmla="*/ 0 h 2512570"/>
              <a:gd name="connsiteX2" fmla="*/ 3336925 w 3336925"/>
              <a:gd name="connsiteY2" fmla="*/ 844107 h 2512570"/>
              <a:gd name="connsiteX3" fmla="*/ 1668463 w 3336925"/>
              <a:gd name="connsiteY3" fmla="*/ 2512570 h 2512570"/>
              <a:gd name="connsiteX4" fmla="*/ 0 w 3336925"/>
              <a:gd name="connsiteY4" fmla="*/ 844107 h 2512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6925" h="2512570">
                <a:moveTo>
                  <a:pt x="843305" y="0"/>
                </a:moveTo>
                <a:lnTo>
                  <a:pt x="2493621" y="0"/>
                </a:lnTo>
                <a:lnTo>
                  <a:pt x="3336925" y="844107"/>
                </a:lnTo>
                <a:lnTo>
                  <a:pt x="1668463" y="2512570"/>
                </a:lnTo>
                <a:lnTo>
                  <a:pt x="0" y="844107"/>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16" name="任意多边形: 形状 15"/>
          <p:cNvSpPr>
            <a:spLocks/>
          </p:cNvSpPr>
          <p:nvPr userDrawn="1"/>
        </p:nvSpPr>
        <p:spPr bwMode="auto">
          <a:xfrm>
            <a:off x="6096000" y="0"/>
            <a:ext cx="3338513" cy="2507629"/>
          </a:xfrm>
          <a:custGeom>
            <a:avLst/>
            <a:gdLst>
              <a:gd name="connsiteX0" fmla="*/ 838369 w 3338513"/>
              <a:gd name="connsiteY0" fmla="*/ 0 h 2507629"/>
              <a:gd name="connsiteX1" fmla="*/ 2499347 w 3338513"/>
              <a:gd name="connsiteY1" fmla="*/ 0 h 2507629"/>
              <a:gd name="connsiteX2" fmla="*/ 3338513 w 3338513"/>
              <a:gd name="connsiteY2" fmla="*/ 839166 h 2507629"/>
              <a:gd name="connsiteX3" fmla="*/ 1668463 w 3338513"/>
              <a:gd name="connsiteY3" fmla="*/ 2507629 h 2507629"/>
              <a:gd name="connsiteX4" fmla="*/ 0 w 3338513"/>
              <a:gd name="connsiteY4" fmla="*/ 839166 h 2507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8513" h="2507629">
                <a:moveTo>
                  <a:pt x="838369" y="0"/>
                </a:moveTo>
                <a:lnTo>
                  <a:pt x="2499347" y="0"/>
                </a:lnTo>
                <a:lnTo>
                  <a:pt x="3338513" y="839166"/>
                </a:lnTo>
                <a:lnTo>
                  <a:pt x="1668463" y="2507629"/>
                </a:lnTo>
                <a:lnTo>
                  <a:pt x="0" y="83916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18" name="图片占位符 17"/>
          <p:cNvSpPr>
            <a:spLocks noGrp="1"/>
          </p:cNvSpPr>
          <p:nvPr userDrawn="1">
            <p:ph type="pic" sz="quarter" idx="10"/>
          </p:nvPr>
        </p:nvSpPr>
        <p:spPr>
          <a:xfrm>
            <a:off x="3648869" y="0"/>
            <a:ext cx="4894263" cy="3191622"/>
          </a:xfrm>
          <a:custGeom>
            <a:avLst/>
            <a:gdLst>
              <a:gd name="connsiteX0" fmla="*/ 742591 w 4894263"/>
              <a:gd name="connsiteY0" fmla="*/ 0 h 3191622"/>
              <a:gd name="connsiteX1" fmla="*/ 4152154 w 4894263"/>
              <a:gd name="connsiteY1" fmla="*/ 0 h 3191622"/>
              <a:gd name="connsiteX2" fmla="*/ 4894263 w 4894263"/>
              <a:gd name="connsiteY2" fmla="*/ 742109 h 3191622"/>
              <a:gd name="connsiteX3" fmla="*/ 2447925 w 4894263"/>
              <a:gd name="connsiteY3" fmla="*/ 3191622 h 3191622"/>
              <a:gd name="connsiteX4" fmla="*/ 0 w 4894263"/>
              <a:gd name="connsiteY4" fmla="*/ 742109 h 3191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4263" h="3191622">
                <a:moveTo>
                  <a:pt x="742591" y="0"/>
                </a:moveTo>
                <a:lnTo>
                  <a:pt x="4152154" y="0"/>
                </a:lnTo>
                <a:lnTo>
                  <a:pt x="4894263" y="742109"/>
                </a:lnTo>
                <a:lnTo>
                  <a:pt x="2447925" y="3191622"/>
                </a:lnTo>
                <a:lnTo>
                  <a:pt x="0" y="742109"/>
                </a:lnTo>
                <a:close/>
              </a:path>
            </a:pathLst>
          </a:custGeom>
          <a:pattFill prst="wdDnDiag">
            <a:fgClr>
              <a:schemeClr val="bg1">
                <a:lumMod val="85000"/>
              </a:schemeClr>
            </a:fgClr>
            <a:bgClr>
              <a:schemeClr val="bg1"/>
            </a:bgClr>
          </a:pattFill>
        </p:spPr>
        <p:txBody>
          <a:bodyPr wrap="square">
            <a:noAutofit/>
          </a:bodyPr>
          <a:lstStyle>
            <a:lvl1pPr>
              <a:defRPr>
                <a:solidFill>
                  <a:schemeClr val="tx1">
                    <a:alpha val="0"/>
                  </a:schemeClr>
                </a:solidFill>
              </a:defRPr>
            </a:lvl1pPr>
          </a:lstStyle>
          <a:p>
            <a:endParaRPr lang="zh-CN" altLang="en-US"/>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模板使用技巧 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70764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模板使用技巧 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100929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关注微软Office文档">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100587083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日期占位符 3"/>
          <p:cNvSpPr>
            <a:spLocks noGrp="1"/>
          </p:cNvSpPr>
          <p:nvPr>
            <p:ph type="dt" sz="half" idx="2"/>
          </p:nvPr>
        </p:nvSpPr>
        <p:spPr>
          <a:xfrm>
            <a:off x="5401732" y="6252632"/>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pPr/>
              <a:t>2022/6/27</a:t>
            </a:fld>
            <a:endParaRPr lang="zh-CN" altLang="en-US"/>
          </a:p>
        </p:txBody>
      </p:sp>
      <p:sp>
        <p:nvSpPr>
          <p:cNvPr id="5" name="页脚占位符 4"/>
          <p:cNvSpPr>
            <a:spLocks noGrp="1"/>
          </p:cNvSpPr>
          <p:nvPr>
            <p:ph type="ftr" sz="quarter" idx="3"/>
          </p:nvPr>
        </p:nvSpPr>
        <p:spPr>
          <a:xfrm>
            <a:off x="669924" y="6252632"/>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a:t>www.islide.cc </a:t>
            </a:r>
            <a:endParaRPr lang="zh-CN" altLang="en-US" dirty="0"/>
          </a:p>
        </p:txBody>
      </p:sp>
      <p:sp>
        <p:nvSpPr>
          <p:cNvPr id="6" name="灯片编号占位符 5"/>
          <p:cNvSpPr>
            <a:spLocks noGrp="1"/>
          </p:cNvSpPr>
          <p:nvPr>
            <p:ph type="sldNum" sz="quarter" idx="4"/>
          </p:nvPr>
        </p:nvSpPr>
        <p:spPr>
          <a:xfrm>
            <a:off x="8610599" y="6252632"/>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50" r:id="rId3"/>
    <p:sldLayoutId id="2147483654"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08" userDrawn="1">
          <p15:clr>
            <a:srgbClr val="F26B43"/>
          </p15:clr>
        </p15:guide>
        <p15:guide id="5" orient="horz" pos="3931" userDrawn="1">
          <p15:clr>
            <a:srgbClr val="F26B43"/>
          </p15:clr>
        </p15:guide>
        <p15:guide id="6" orient="horz" pos="387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2966670"/>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4.xml"/><Relationship Id="rId4" Type="http://schemas.openxmlformats.org/officeDocument/2006/relationships/hyperlink" Target="https://goetheanddecandolle.rcc.uchicago.edu/" TargetMode="Externa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4.xml"/><Relationship Id="rId1" Type="http://schemas.openxmlformats.org/officeDocument/2006/relationships/tags" Target="../tags/tag3.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4"/>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6690" r="16690"/>
          <a:stretch>
            <a:fillRect/>
          </a:stretch>
        </p:blipFill>
        <p:spPr>
          <a:xfrm>
            <a:off x="2386828" y="1533884"/>
            <a:ext cx="3233388" cy="3234437"/>
          </a:xfrm>
        </p:spPr>
      </p:pic>
      <p:sp>
        <p:nvSpPr>
          <p:cNvPr id="39" name="副标题 38"/>
          <p:cNvSpPr>
            <a:spLocks noGrp="1"/>
          </p:cNvSpPr>
          <p:nvPr>
            <p:ph type="subTitle" idx="1"/>
          </p:nvPr>
        </p:nvSpPr>
        <p:spPr>
          <a:xfrm>
            <a:off x="4795767" y="4489006"/>
            <a:ext cx="7117453" cy="558799"/>
          </a:xfrm>
        </p:spPr>
        <p:txBody>
          <a:bodyPr/>
          <a:lstStyle/>
          <a:p>
            <a:r>
              <a:rPr lang="zh-CN" altLang="en-US" dirty="0">
                <a:solidFill>
                  <a:schemeClr val="tx1"/>
                </a:solidFill>
              </a:rPr>
              <a:t>支持专家对于历史科学著作的仔细分析</a:t>
            </a:r>
            <a:endParaRPr lang="en-US" altLang="zh-CN" dirty="0">
              <a:solidFill>
                <a:schemeClr val="tx1"/>
              </a:solidFill>
            </a:endParaRPr>
          </a:p>
        </p:txBody>
      </p:sp>
      <p:sp>
        <p:nvSpPr>
          <p:cNvPr id="2" name="标题 1"/>
          <p:cNvSpPr>
            <a:spLocks noGrp="1"/>
          </p:cNvSpPr>
          <p:nvPr>
            <p:ph type="ctrTitle"/>
          </p:nvPr>
        </p:nvSpPr>
        <p:spPr>
          <a:xfrm>
            <a:off x="4978918" y="5047805"/>
            <a:ext cx="7117452" cy="767764"/>
          </a:xfrm>
        </p:spPr>
        <p:txBody>
          <a:bodyPr>
            <a:normAutofit/>
          </a:bodyPr>
          <a:lstStyle/>
          <a:p>
            <a:r>
              <a:rPr lang="en-US" altLang="zh-CN" sz="4000" dirty="0"/>
              <a:t>Near-by reading</a:t>
            </a:r>
            <a:r>
              <a:rPr lang="zh-CN" altLang="en-US" sz="4000" dirty="0"/>
              <a:t> 的案例研究</a:t>
            </a:r>
          </a:p>
        </p:txBody>
      </p:sp>
      <p:sp>
        <p:nvSpPr>
          <p:cNvPr id="23" name="Freeform 19"/>
          <p:cNvSpPr>
            <a:spLocks/>
          </p:cNvSpPr>
          <p:nvPr/>
        </p:nvSpPr>
        <p:spPr bwMode="auto">
          <a:xfrm>
            <a:off x="11518983" y="246731"/>
            <a:ext cx="315923" cy="365805"/>
          </a:xfrm>
          <a:custGeom>
            <a:avLst/>
            <a:gdLst>
              <a:gd name="T0" fmla="*/ 304 w 304"/>
              <a:gd name="T1" fmla="*/ 175 h 352"/>
              <a:gd name="T2" fmla="*/ 0 w 304"/>
              <a:gd name="T3" fmla="*/ 352 h 352"/>
              <a:gd name="T4" fmla="*/ 0 w 304"/>
              <a:gd name="T5" fmla="*/ 0 h 352"/>
              <a:gd name="T6" fmla="*/ 304 w 304"/>
              <a:gd name="T7" fmla="*/ 175 h 352"/>
            </a:gdLst>
            <a:ahLst/>
            <a:cxnLst>
              <a:cxn ang="0">
                <a:pos x="T0" y="T1"/>
              </a:cxn>
              <a:cxn ang="0">
                <a:pos x="T2" y="T3"/>
              </a:cxn>
              <a:cxn ang="0">
                <a:pos x="T4" y="T5"/>
              </a:cxn>
              <a:cxn ang="0">
                <a:pos x="T6" y="T7"/>
              </a:cxn>
            </a:cxnLst>
            <a:rect l="0" t="0" r="r" b="b"/>
            <a:pathLst>
              <a:path w="304" h="352">
                <a:moveTo>
                  <a:pt x="304" y="175"/>
                </a:moveTo>
                <a:lnTo>
                  <a:pt x="0" y="352"/>
                </a:lnTo>
                <a:lnTo>
                  <a:pt x="0" y="0"/>
                </a:lnTo>
                <a:lnTo>
                  <a:pt x="304" y="17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20"/>
          <p:cNvSpPr>
            <a:spLocks/>
          </p:cNvSpPr>
          <p:nvPr/>
        </p:nvSpPr>
        <p:spPr bwMode="auto">
          <a:xfrm>
            <a:off x="11583414" y="321034"/>
            <a:ext cx="187060" cy="217197"/>
          </a:xfrm>
          <a:custGeom>
            <a:avLst/>
            <a:gdLst>
              <a:gd name="T0" fmla="*/ 180 w 180"/>
              <a:gd name="T1" fmla="*/ 104 h 209"/>
              <a:gd name="T2" fmla="*/ 0 w 180"/>
              <a:gd name="T3" fmla="*/ 209 h 209"/>
              <a:gd name="T4" fmla="*/ 0 w 180"/>
              <a:gd name="T5" fmla="*/ 0 h 209"/>
              <a:gd name="T6" fmla="*/ 180 w 180"/>
              <a:gd name="T7" fmla="*/ 104 h 209"/>
            </a:gdLst>
            <a:ahLst/>
            <a:cxnLst>
              <a:cxn ang="0">
                <a:pos x="T0" y="T1"/>
              </a:cxn>
              <a:cxn ang="0">
                <a:pos x="T2" y="T3"/>
              </a:cxn>
              <a:cxn ang="0">
                <a:pos x="T4" y="T5"/>
              </a:cxn>
              <a:cxn ang="0">
                <a:pos x="T6" y="T7"/>
              </a:cxn>
            </a:cxnLst>
            <a:rect l="0" t="0" r="r" b="b"/>
            <a:pathLst>
              <a:path w="180" h="209">
                <a:moveTo>
                  <a:pt x="180" y="104"/>
                </a:moveTo>
                <a:lnTo>
                  <a:pt x="0" y="209"/>
                </a:lnTo>
                <a:lnTo>
                  <a:pt x="0" y="0"/>
                </a:lnTo>
                <a:lnTo>
                  <a:pt x="180" y="10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dirty="0"/>
          </a:p>
        </p:txBody>
      </p:sp>
    </p:spTree>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63F2E9B-4AA8-405B-9F5D-A0FA983FCD0F}"/>
              </a:ext>
            </a:extLst>
          </p:cNvPr>
          <p:cNvSpPr>
            <a:spLocks noGrp="1"/>
          </p:cNvSpPr>
          <p:nvPr>
            <p:ph type="sldNum" sz="quarter" idx="12"/>
          </p:nvPr>
        </p:nvSpPr>
        <p:spPr/>
        <p:txBody>
          <a:bodyPr/>
          <a:lstStyle/>
          <a:p>
            <a:fld id="{5DD3DB80-B894-403A-B48E-6FDC1A72010E}" type="slidenum">
              <a:rPr lang="zh-CN" altLang="en-US" smtClean="0"/>
              <a:pPr/>
              <a:t>10</a:t>
            </a:fld>
            <a:endParaRPr lang="zh-CN" altLang="en-US"/>
          </a:p>
        </p:txBody>
      </p:sp>
      <p:sp>
        <p:nvSpPr>
          <p:cNvPr id="29" name="iṡ1íḋe">
            <a:extLst>
              <a:ext uri="{FF2B5EF4-FFF2-40B4-BE49-F238E27FC236}">
                <a16:creationId xmlns:a16="http://schemas.microsoft.com/office/drawing/2014/main" id="{40A52ED9-7ADF-5443-A40B-67AF0DA96E98}"/>
              </a:ext>
            </a:extLst>
          </p:cNvPr>
          <p:cNvSpPr/>
          <p:nvPr/>
        </p:nvSpPr>
        <p:spPr>
          <a:xfrm>
            <a:off x="-11552" y="1"/>
            <a:ext cx="12215105" cy="1538868"/>
          </a:xfrm>
          <a:prstGeom prst="rect">
            <a:avLst/>
          </a:prstGeom>
          <a:solidFill>
            <a:srgbClr val="00D0F7">
              <a:alpha val="1725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30" name="标题 1">
            <a:extLst>
              <a:ext uri="{FF2B5EF4-FFF2-40B4-BE49-F238E27FC236}">
                <a16:creationId xmlns:a16="http://schemas.microsoft.com/office/drawing/2014/main" id="{4EAB8028-73C3-C84B-A7D6-F94B51426C33}"/>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pic>
        <p:nvPicPr>
          <p:cNvPr id="31" name="图片 30" descr="图形用户界面, 应用程序, Word&#10;&#10;描述已自动生成">
            <a:extLst>
              <a:ext uri="{FF2B5EF4-FFF2-40B4-BE49-F238E27FC236}">
                <a16:creationId xmlns:a16="http://schemas.microsoft.com/office/drawing/2014/main" id="{BEF1B44B-3F9A-C749-B3D5-21B6D2B8FA5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623" t="28448" r="7557" b="4231"/>
          <a:stretch/>
        </p:blipFill>
        <p:spPr bwMode="auto">
          <a:xfrm>
            <a:off x="1696639" y="1793953"/>
            <a:ext cx="8225979" cy="489677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376396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2" name="图片 131" descr="图片包含 文本&#10;&#10;描述已自动生成">
            <a:extLst>
              <a:ext uri="{FF2B5EF4-FFF2-40B4-BE49-F238E27FC236}">
                <a16:creationId xmlns:a16="http://schemas.microsoft.com/office/drawing/2014/main" id="{62941334-2D8E-F248-A24E-E694B9223163}"/>
              </a:ext>
            </a:extLst>
          </p:cNvPr>
          <p:cNvPicPr>
            <a:picLocks noChangeAspect="1"/>
          </p:cNvPicPr>
          <p:nvPr/>
        </p:nvPicPr>
        <p:blipFill rotWithShape="1">
          <a:blip r:embed="rId2">
            <a:extLst>
              <a:ext uri="{28A0092B-C50C-407E-A947-70E740481C1C}">
                <a14:useLocalDpi xmlns:a14="http://schemas.microsoft.com/office/drawing/2010/main" val="0"/>
              </a:ext>
            </a:extLst>
          </a:blip>
          <a:srcRect l="49473" t="10711" r="9088" b="42000"/>
          <a:stretch/>
        </p:blipFill>
        <p:spPr bwMode="auto">
          <a:xfrm>
            <a:off x="7832595" y="2051348"/>
            <a:ext cx="3928117" cy="3362258"/>
          </a:xfrm>
          <a:prstGeom prst="rect">
            <a:avLst/>
          </a:prstGeom>
          <a:ln>
            <a:noFill/>
          </a:ln>
          <a:extLst>
            <a:ext uri="{53640926-AAD7-44D8-BBD7-CCE9431645EC}">
              <a14:shadowObscured xmlns:a14="http://schemas.microsoft.com/office/drawing/2010/main"/>
            </a:ext>
          </a:extLst>
        </p:spPr>
      </p:pic>
      <p:pic>
        <p:nvPicPr>
          <p:cNvPr id="130" name="图片 129" descr="图片包含 图示&#10;&#10;描述已自动生成">
            <a:extLst>
              <a:ext uri="{FF2B5EF4-FFF2-40B4-BE49-F238E27FC236}">
                <a16:creationId xmlns:a16="http://schemas.microsoft.com/office/drawing/2014/main" id="{35B18CCA-19A0-244F-8F11-CD7E3CBF1DF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8765" t="23876" r="7982" b="9569"/>
          <a:stretch/>
        </p:blipFill>
        <p:spPr bwMode="auto">
          <a:xfrm>
            <a:off x="565457" y="1644246"/>
            <a:ext cx="6287135" cy="3769360"/>
          </a:xfrm>
          <a:prstGeom prst="rect">
            <a:avLst/>
          </a:prstGeom>
          <a:ln>
            <a:noFill/>
          </a:ln>
          <a:extLst>
            <a:ext uri="{53640926-AAD7-44D8-BBD7-CCE9431645EC}">
              <a14:shadowObscured xmlns:a14="http://schemas.microsoft.com/office/drawing/2010/main"/>
            </a:ext>
          </a:extLst>
        </p:spPr>
      </p:pic>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a:p>
        </p:txBody>
      </p:sp>
      <p:sp>
        <p:nvSpPr>
          <p:cNvPr id="115" name="iṡ1íḋe">
            <a:extLst>
              <a:ext uri="{FF2B5EF4-FFF2-40B4-BE49-F238E27FC236}">
                <a16:creationId xmlns:a16="http://schemas.microsoft.com/office/drawing/2014/main" id="{CE3D2E50-7CA2-5B42-9AD6-8E6D8679D9CB}"/>
              </a:ext>
            </a:extLst>
          </p:cNvPr>
          <p:cNvSpPr/>
          <p:nvPr/>
        </p:nvSpPr>
        <p:spPr>
          <a:xfrm>
            <a:off x="-11552" y="1"/>
            <a:ext cx="12215105" cy="1538868"/>
          </a:xfrm>
          <a:prstGeom prst="rect">
            <a:avLst/>
          </a:prstGeom>
          <a:solidFill>
            <a:srgbClr val="00D0F7">
              <a:alpha val="1725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116" name="标题 1">
            <a:extLst>
              <a:ext uri="{FF2B5EF4-FFF2-40B4-BE49-F238E27FC236}">
                <a16:creationId xmlns:a16="http://schemas.microsoft.com/office/drawing/2014/main" id="{47AB8EB1-DA4B-AF42-A5B6-DB9DC19BA3FC}"/>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sp>
        <p:nvSpPr>
          <p:cNvPr id="117" name="文本框 116">
            <a:extLst>
              <a:ext uri="{FF2B5EF4-FFF2-40B4-BE49-F238E27FC236}">
                <a16:creationId xmlns:a16="http://schemas.microsoft.com/office/drawing/2014/main" id="{6D243CD0-5E1A-C440-9B0F-EFBED22984D1}"/>
              </a:ext>
            </a:extLst>
          </p:cNvPr>
          <p:cNvSpPr txBox="1"/>
          <p:nvPr/>
        </p:nvSpPr>
        <p:spPr>
          <a:xfrm>
            <a:off x="4774116" y="1538868"/>
            <a:ext cx="2018371" cy="400110"/>
          </a:xfrm>
          <a:prstGeom prst="rect">
            <a:avLst/>
          </a:prstGeom>
          <a:noFill/>
        </p:spPr>
        <p:txBody>
          <a:bodyPr wrap="square" rtlCol="0">
            <a:spAutoFit/>
          </a:bodyPr>
          <a:lstStyle/>
          <a:p>
            <a:pPr algn="ctr"/>
            <a:r>
              <a:rPr kumimoji="1" lang="zh-CN" altLang="en-US" sz="2000" b="1" dirty="0">
                <a:latin typeface="Hiragino Sans GB W3" panose="020B0300000000000000" pitchFamily="34" charset="-128"/>
                <a:ea typeface="Hiragino Sans GB W3" panose="020B0300000000000000" pitchFamily="34" charset="-128"/>
              </a:rPr>
              <a:t>应用</a:t>
            </a:r>
          </a:p>
        </p:txBody>
      </p:sp>
      <p:cxnSp>
        <p:nvCxnSpPr>
          <p:cNvPr id="121" name="直接连接符 51">
            <a:extLst>
              <a:ext uri="{FF2B5EF4-FFF2-40B4-BE49-F238E27FC236}">
                <a16:creationId xmlns:a16="http://schemas.microsoft.com/office/drawing/2014/main" id="{D595D3E0-0AFF-ED45-9B18-A216A072532B}"/>
              </a:ext>
            </a:extLst>
          </p:cNvPr>
          <p:cNvCxnSpPr>
            <a:cxnSpLocks/>
          </p:cNvCxnSpPr>
          <p:nvPr/>
        </p:nvCxnSpPr>
        <p:spPr>
          <a:xfrm flipH="1">
            <a:off x="7521866" y="2018894"/>
            <a:ext cx="310729" cy="380218"/>
          </a:xfrm>
          <a:prstGeom prst="line">
            <a:avLst/>
          </a:prstGeom>
          <a:ln w="19050">
            <a:headEnd type="oval"/>
            <a:tailEnd type="oval"/>
          </a:ln>
        </p:spPr>
        <p:style>
          <a:lnRef idx="1">
            <a:schemeClr val="accent1"/>
          </a:lnRef>
          <a:fillRef idx="0">
            <a:schemeClr val="accent1"/>
          </a:fillRef>
          <a:effectRef idx="0">
            <a:schemeClr val="accent1"/>
          </a:effectRef>
          <a:fontRef idx="minor">
            <a:schemeClr val="tx1"/>
          </a:fontRef>
        </p:style>
      </p:cxnSp>
      <p:cxnSp>
        <p:nvCxnSpPr>
          <p:cNvPr id="122" name="直接连接符 52">
            <a:extLst>
              <a:ext uri="{FF2B5EF4-FFF2-40B4-BE49-F238E27FC236}">
                <a16:creationId xmlns:a16="http://schemas.microsoft.com/office/drawing/2014/main" id="{6FA7BFB6-6A0B-8E4C-A133-4B665510AB3C}"/>
              </a:ext>
            </a:extLst>
          </p:cNvPr>
          <p:cNvCxnSpPr>
            <a:cxnSpLocks/>
          </p:cNvCxnSpPr>
          <p:nvPr/>
        </p:nvCxnSpPr>
        <p:spPr>
          <a:xfrm flipH="1">
            <a:off x="6516726" y="2400239"/>
            <a:ext cx="1000907" cy="0"/>
          </a:xfrm>
          <a:prstGeom prst="line">
            <a:avLst/>
          </a:prstGeom>
          <a:ln w="19050">
            <a:headEnd type="oval"/>
            <a:tailEnd type="oval"/>
          </a:ln>
        </p:spPr>
        <p:style>
          <a:lnRef idx="1">
            <a:schemeClr val="accent1"/>
          </a:lnRef>
          <a:fillRef idx="0">
            <a:schemeClr val="accent1"/>
          </a:fillRef>
          <a:effectRef idx="0">
            <a:schemeClr val="accent1"/>
          </a:effectRef>
          <a:fontRef idx="minor">
            <a:schemeClr val="tx1"/>
          </a:fontRef>
        </p:style>
      </p:cxnSp>
      <p:cxnSp>
        <p:nvCxnSpPr>
          <p:cNvPr id="124" name="直接连接符 29">
            <a:extLst>
              <a:ext uri="{FF2B5EF4-FFF2-40B4-BE49-F238E27FC236}">
                <a16:creationId xmlns:a16="http://schemas.microsoft.com/office/drawing/2014/main" id="{A9416AC7-4D5C-4546-83FB-077141BD07AE}"/>
              </a:ext>
            </a:extLst>
          </p:cNvPr>
          <p:cNvCxnSpPr>
            <a:cxnSpLocks/>
          </p:cNvCxnSpPr>
          <p:nvPr/>
        </p:nvCxnSpPr>
        <p:spPr>
          <a:xfrm flipV="1">
            <a:off x="962785" y="5665401"/>
            <a:ext cx="310729" cy="380218"/>
          </a:xfrm>
          <a:prstGeom prst="line">
            <a:avLst/>
          </a:prstGeom>
          <a:ln w="19050">
            <a:solidFill>
              <a:schemeClr val="accent6"/>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25" name="直接连接符 30">
            <a:extLst>
              <a:ext uri="{FF2B5EF4-FFF2-40B4-BE49-F238E27FC236}">
                <a16:creationId xmlns:a16="http://schemas.microsoft.com/office/drawing/2014/main" id="{DCACC518-D8FC-BF44-9682-A507E981C521}"/>
              </a:ext>
            </a:extLst>
          </p:cNvPr>
          <p:cNvCxnSpPr>
            <a:cxnSpLocks/>
          </p:cNvCxnSpPr>
          <p:nvPr/>
        </p:nvCxnSpPr>
        <p:spPr>
          <a:xfrm flipV="1">
            <a:off x="1277747" y="4897480"/>
            <a:ext cx="587026" cy="766794"/>
          </a:xfrm>
          <a:prstGeom prst="line">
            <a:avLst/>
          </a:prstGeom>
          <a:ln w="19050">
            <a:solidFill>
              <a:schemeClr val="accent6"/>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27" name="直接连接符 35">
            <a:extLst>
              <a:ext uri="{FF2B5EF4-FFF2-40B4-BE49-F238E27FC236}">
                <a16:creationId xmlns:a16="http://schemas.microsoft.com/office/drawing/2014/main" id="{7620ABA1-AECB-4D49-886B-2EC98FB5B41D}"/>
              </a:ext>
            </a:extLst>
          </p:cNvPr>
          <p:cNvCxnSpPr/>
          <p:nvPr/>
        </p:nvCxnSpPr>
        <p:spPr>
          <a:xfrm flipH="1" flipV="1">
            <a:off x="10575748" y="5224060"/>
            <a:ext cx="310729" cy="380218"/>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28" name="直接连接符 36">
            <a:extLst>
              <a:ext uri="{FF2B5EF4-FFF2-40B4-BE49-F238E27FC236}">
                <a16:creationId xmlns:a16="http://schemas.microsoft.com/office/drawing/2014/main" id="{302BBCCD-CC15-5642-B800-49936E57E789}"/>
              </a:ext>
            </a:extLst>
          </p:cNvPr>
          <p:cNvCxnSpPr>
            <a:cxnSpLocks/>
          </p:cNvCxnSpPr>
          <p:nvPr/>
        </p:nvCxnSpPr>
        <p:spPr>
          <a:xfrm flipH="1" flipV="1">
            <a:off x="10059505" y="4563825"/>
            <a:ext cx="516243" cy="672116"/>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44" name="文本框 143">
            <a:extLst>
              <a:ext uri="{FF2B5EF4-FFF2-40B4-BE49-F238E27FC236}">
                <a16:creationId xmlns:a16="http://schemas.microsoft.com/office/drawing/2014/main" id="{331D3761-7C35-DB49-B4B2-E9B2E17F1368}"/>
              </a:ext>
            </a:extLst>
          </p:cNvPr>
          <p:cNvSpPr txBox="1"/>
          <p:nvPr/>
        </p:nvSpPr>
        <p:spPr>
          <a:xfrm>
            <a:off x="6852592" y="1457506"/>
            <a:ext cx="2382953" cy="523220"/>
          </a:xfrm>
          <a:prstGeom prst="rect">
            <a:avLst/>
          </a:prstGeom>
          <a:noFill/>
        </p:spPr>
        <p:txBody>
          <a:bodyPr wrap="square">
            <a:spAutoFit/>
          </a:bodyPr>
          <a:lstStyle/>
          <a:p>
            <a:r>
              <a:rPr lang="zh-CN" altLang="zh-CN" sz="1400" dirty="0">
                <a:effectLst/>
                <a:latin typeface="宋体" panose="02010600030101010101" pitchFamily="2" charset="-122"/>
                <a:ea typeface="宋体" panose="02010600030101010101" pitchFamily="2" charset="-122"/>
                <a:cs typeface="宋体" panose="02010600030101010101" pitchFamily="2" charset="-122"/>
              </a:rPr>
              <a:t>柱状图：</a:t>
            </a:r>
            <a:endParaRPr lang="en-US" altLang="zh-CN" sz="1400" dirty="0">
              <a:effectLst/>
              <a:latin typeface="宋体" panose="02010600030101010101" pitchFamily="2" charset="-122"/>
              <a:ea typeface="宋体" panose="02010600030101010101" pitchFamily="2" charset="-122"/>
              <a:cs typeface="宋体" panose="02010600030101010101" pitchFamily="2" charset="-122"/>
            </a:endParaRPr>
          </a:p>
          <a:p>
            <a:r>
              <a:rPr lang="zh-CN" altLang="zh-CN" sz="1400" dirty="0">
                <a:effectLst/>
                <a:latin typeface="宋体" panose="02010600030101010101" pitchFamily="2" charset="-122"/>
                <a:ea typeface="宋体" panose="02010600030101010101" pitchFamily="2" charset="-122"/>
                <a:cs typeface="宋体" panose="02010600030101010101" pitchFamily="2" charset="-122"/>
              </a:rPr>
              <a:t>当前数据集的简单视觉摘要</a:t>
            </a:r>
          </a:p>
        </p:txBody>
      </p:sp>
      <p:sp>
        <p:nvSpPr>
          <p:cNvPr id="146" name="文本框 145">
            <a:extLst>
              <a:ext uri="{FF2B5EF4-FFF2-40B4-BE49-F238E27FC236}">
                <a16:creationId xmlns:a16="http://schemas.microsoft.com/office/drawing/2014/main" id="{E31D304A-B3F7-4845-8272-E3DD16C6764A}"/>
              </a:ext>
            </a:extLst>
          </p:cNvPr>
          <p:cNvSpPr txBox="1"/>
          <p:nvPr/>
        </p:nvSpPr>
        <p:spPr>
          <a:xfrm>
            <a:off x="310793" y="6188112"/>
            <a:ext cx="4119602" cy="307777"/>
          </a:xfrm>
          <a:prstGeom prst="rect">
            <a:avLst/>
          </a:prstGeom>
          <a:noFill/>
        </p:spPr>
        <p:txBody>
          <a:bodyPr wrap="square">
            <a:spAutoFit/>
          </a:bodyPr>
          <a:lstStyle/>
          <a:p>
            <a:r>
              <a:rPr lang="zh-CN" altLang="zh-CN" sz="1400" dirty="0">
                <a:effectLst/>
                <a:latin typeface="宋体" panose="02010600030101010101" pitchFamily="2" charset="-122"/>
                <a:ea typeface="宋体" panose="02010600030101010101" pitchFamily="2" charset="-122"/>
                <a:cs typeface="宋体" panose="02010600030101010101" pitchFamily="2" charset="-122"/>
              </a:rPr>
              <a:t>矩阵视</a:t>
            </a:r>
            <a:r>
              <a:rPr lang="zh-CN" altLang="en-US" sz="1400" dirty="0">
                <a:effectLst/>
                <a:latin typeface="宋体" panose="02010600030101010101" pitchFamily="2" charset="-122"/>
                <a:ea typeface="宋体" panose="02010600030101010101" pitchFamily="2" charset="-122"/>
                <a:cs typeface="宋体" panose="02010600030101010101" pitchFamily="2" charset="-122"/>
              </a:rPr>
              <a:t>图</a:t>
            </a:r>
            <a:r>
              <a:rPr lang="zh-CN" altLang="zh-CN" sz="1400" dirty="0">
                <a:effectLst/>
                <a:latin typeface="宋体" panose="02010600030101010101" pitchFamily="2" charset="-122"/>
                <a:ea typeface="宋体" panose="02010600030101010101" pitchFamily="2" charset="-122"/>
                <a:cs typeface="宋体" panose="02010600030101010101" pitchFamily="2" charset="-122"/>
              </a:rPr>
              <a:t>（左）识别类别之间的相关性</a:t>
            </a:r>
          </a:p>
        </p:txBody>
      </p:sp>
      <p:cxnSp>
        <p:nvCxnSpPr>
          <p:cNvPr id="147" name="直接连接符 13">
            <a:extLst>
              <a:ext uri="{FF2B5EF4-FFF2-40B4-BE49-F238E27FC236}">
                <a16:creationId xmlns:a16="http://schemas.microsoft.com/office/drawing/2014/main" id="{949346F4-FEE4-3B49-97D4-01F5960393CD}"/>
              </a:ext>
            </a:extLst>
          </p:cNvPr>
          <p:cNvCxnSpPr>
            <a:cxnSpLocks/>
          </p:cNvCxnSpPr>
          <p:nvPr/>
        </p:nvCxnSpPr>
        <p:spPr>
          <a:xfrm flipV="1">
            <a:off x="5477315" y="4570099"/>
            <a:ext cx="0" cy="1205547"/>
          </a:xfrm>
          <a:prstGeom prst="line">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50" name="文本框 149">
            <a:extLst>
              <a:ext uri="{FF2B5EF4-FFF2-40B4-BE49-F238E27FC236}">
                <a16:creationId xmlns:a16="http://schemas.microsoft.com/office/drawing/2014/main" id="{113DCCA0-28D6-BF4F-9781-26D118C4C415}"/>
              </a:ext>
            </a:extLst>
          </p:cNvPr>
          <p:cNvSpPr txBox="1"/>
          <p:nvPr/>
        </p:nvSpPr>
        <p:spPr>
          <a:xfrm>
            <a:off x="4430395" y="6114818"/>
            <a:ext cx="3331211" cy="307777"/>
          </a:xfrm>
          <a:prstGeom prst="rect">
            <a:avLst/>
          </a:prstGeom>
          <a:noFill/>
        </p:spPr>
        <p:txBody>
          <a:bodyPr wrap="square">
            <a:spAutoFit/>
          </a:bodyPr>
          <a:lstStyle/>
          <a:p>
            <a:r>
              <a:rPr lang="zh-CN" altLang="zh-CN" sz="1400" dirty="0">
                <a:effectLst/>
                <a:latin typeface="宋体" panose="02010600030101010101" pitchFamily="2" charset="-122"/>
                <a:ea typeface="宋体" panose="02010600030101010101" pitchFamily="2" charset="-122"/>
                <a:cs typeface="宋体" panose="02010600030101010101" pitchFamily="2" charset="-122"/>
              </a:rPr>
              <a:t>图形视</a:t>
            </a:r>
            <a:r>
              <a:rPr lang="zh-CN" altLang="en-US" sz="1400" dirty="0">
                <a:effectLst/>
                <a:latin typeface="宋体" panose="02010600030101010101" pitchFamily="2" charset="-122"/>
                <a:ea typeface="宋体" panose="02010600030101010101" pitchFamily="2" charset="-122"/>
                <a:cs typeface="宋体" panose="02010600030101010101" pitchFamily="2" charset="-122"/>
              </a:rPr>
              <a:t>图</a:t>
            </a:r>
            <a:r>
              <a:rPr lang="zh-CN" altLang="zh-CN" sz="1400" dirty="0">
                <a:effectLst/>
                <a:latin typeface="宋体" panose="02010600030101010101" pitchFamily="2" charset="-122"/>
                <a:ea typeface="宋体" panose="02010600030101010101" pitchFamily="2" charset="-122"/>
                <a:cs typeface="宋体" panose="02010600030101010101" pitchFamily="2" charset="-122"/>
              </a:rPr>
              <a:t>（右）对标签进行集合式比较</a:t>
            </a:r>
          </a:p>
        </p:txBody>
      </p:sp>
      <p:sp>
        <p:nvSpPr>
          <p:cNvPr id="151" name="文本框 150">
            <a:extLst>
              <a:ext uri="{FF2B5EF4-FFF2-40B4-BE49-F238E27FC236}">
                <a16:creationId xmlns:a16="http://schemas.microsoft.com/office/drawing/2014/main" id="{BEF3E18B-ACD4-DA4E-9DDF-4594D6C11F8F}"/>
              </a:ext>
            </a:extLst>
          </p:cNvPr>
          <p:cNvSpPr txBox="1"/>
          <p:nvPr/>
        </p:nvSpPr>
        <p:spPr>
          <a:xfrm>
            <a:off x="8375120" y="5807041"/>
            <a:ext cx="3506088" cy="307777"/>
          </a:xfrm>
          <a:prstGeom prst="rect">
            <a:avLst/>
          </a:prstGeom>
          <a:noFill/>
        </p:spPr>
        <p:txBody>
          <a:bodyPr wrap="none" rtlCol="0">
            <a:spAutoFit/>
          </a:bodyPr>
          <a:lstStyle/>
          <a:p>
            <a:r>
              <a:rPr lang="en-US" altLang="zh-CN" sz="1400" dirty="0">
                <a:latin typeface="SimSun" panose="02010600030101010101" pitchFamily="2" charset="-122"/>
                <a:ea typeface="SimSun" panose="02010600030101010101" pitchFamily="2" charset="-122"/>
              </a:rPr>
              <a:t>Waffle</a:t>
            </a:r>
            <a:r>
              <a:rPr lang="zh-CN" altLang="zh-CN" sz="1400" dirty="0">
                <a:latin typeface="SimSun" panose="02010600030101010101" pitchFamily="2" charset="-122"/>
                <a:ea typeface="SimSun" panose="02010600030101010101" pitchFamily="2" charset="-122"/>
              </a:rPr>
              <a:t>视</a:t>
            </a:r>
            <a:r>
              <a:rPr lang="zh-CN" altLang="en-US" sz="1400" dirty="0">
                <a:latin typeface="SimSun" panose="02010600030101010101" pitchFamily="2" charset="-122"/>
                <a:ea typeface="SimSun" panose="02010600030101010101" pitchFamily="2" charset="-122"/>
              </a:rPr>
              <a:t>图</a:t>
            </a:r>
            <a:r>
              <a:rPr lang="zh-CN" altLang="zh-CN" sz="1400" dirty="0">
                <a:latin typeface="SimSun" panose="02010600030101010101" pitchFamily="2" charset="-122"/>
                <a:ea typeface="SimSun" panose="02010600030101010101" pitchFamily="2" charset="-122"/>
              </a:rPr>
              <a:t> 显示整个文本的标签时间顺序</a:t>
            </a:r>
          </a:p>
        </p:txBody>
      </p:sp>
    </p:spTree>
    <p:extLst>
      <p:ext uri="{BB962C8B-B14F-4D97-AF65-F5344CB8AC3E}">
        <p14:creationId xmlns:p14="http://schemas.microsoft.com/office/powerpoint/2010/main" val="15253421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descr="图片包含 图示&#10;&#10;描述已自动生成">
            <a:extLst>
              <a:ext uri="{FF2B5EF4-FFF2-40B4-BE49-F238E27FC236}">
                <a16:creationId xmlns:a16="http://schemas.microsoft.com/office/drawing/2014/main" id="{8922D2AB-2625-924A-8AFE-8773BE8A79F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43729" t="47764" r="9168" b="19581"/>
          <a:stretch/>
        </p:blipFill>
        <p:spPr bwMode="auto">
          <a:xfrm>
            <a:off x="5031215" y="2689715"/>
            <a:ext cx="7172338" cy="3913200"/>
          </a:xfrm>
          <a:prstGeom prst="rect">
            <a:avLst/>
          </a:prstGeom>
          <a:ln>
            <a:noFill/>
          </a:ln>
          <a:extLst>
            <a:ext uri="{53640926-AAD7-44D8-BBD7-CCE9431645EC}">
              <a14:shadowObscured xmlns:a14="http://schemas.microsoft.com/office/drawing/2010/main"/>
            </a:ext>
          </a:extLst>
        </p:spPr>
      </p:pic>
      <p:sp>
        <p:nvSpPr>
          <p:cNvPr id="4" name="灯片编号占位符 3">
            <a:extLst>
              <a:ext uri="{FF2B5EF4-FFF2-40B4-BE49-F238E27FC236}">
                <a16:creationId xmlns:a16="http://schemas.microsoft.com/office/drawing/2014/main" id="{1663B108-83E9-4486-8082-6FB4FC629D9B}"/>
              </a:ext>
            </a:extLst>
          </p:cNvPr>
          <p:cNvSpPr>
            <a:spLocks noGrp="1"/>
          </p:cNvSpPr>
          <p:nvPr>
            <p:ph type="sldNum" sz="quarter" idx="12"/>
          </p:nvPr>
        </p:nvSpPr>
        <p:spPr/>
        <p:txBody>
          <a:bodyPr/>
          <a:lstStyle/>
          <a:p>
            <a:fld id="{5DD3DB80-B894-403A-B48E-6FDC1A72010E}" type="slidenum">
              <a:rPr lang="zh-CN" altLang="en-US" smtClean="0"/>
              <a:pPr/>
              <a:t>12</a:t>
            </a:fld>
            <a:endParaRPr lang="zh-CN" altLang="en-US"/>
          </a:p>
        </p:txBody>
      </p:sp>
      <p:sp>
        <p:nvSpPr>
          <p:cNvPr id="36" name="iṡ1íḋe">
            <a:extLst>
              <a:ext uri="{FF2B5EF4-FFF2-40B4-BE49-F238E27FC236}">
                <a16:creationId xmlns:a16="http://schemas.microsoft.com/office/drawing/2014/main" id="{258384D3-3F95-444C-929E-0CC84D990A4B}"/>
              </a:ext>
            </a:extLst>
          </p:cNvPr>
          <p:cNvSpPr/>
          <p:nvPr/>
        </p:nvSpPr>
        <p:spPr>
          <a:xfrm>
            <a:off x="-11552" y="1"/>
            <a:ext cx="12215105" cy="1538868"/>
          </a:xfrm>
          <a:prstGeom prst="rect">
            <a:avLst/>
          </a:prstGeom>
          <a:solidFill>
            <a:srgbClr val="FFC000">
              <a:alpha val="1725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37" name="标题 1">
            <a:extLst>
              <a:ext uri="{FF2B5EF4-FFF2-40B4-BE49-F238E27FC236}">
                <a16:creationId xmlns:a16="http://schemas.microsoft.com/office/drawing/2014/main" id="{5925FC30-392C-A444-8F3A-B95994739BD0}"/>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sp>
        <p:nvSpPr>
          <p:cNvPr id="39" name="文本框 38">
            <a:extLst>
              <a:ext uri="{FF2B5EF4-FFF2-40B4-BE49-F238E27FC236}">
                <a16:creationId xmlns:a16="http://schemas.microsoft.com/office/drawing/2014/main" id="{9C28A2CD-4190-BF42-86C9-BB9CE8B756A5}"/>
              </a:ext>
            </a:extLst>
          </p:cNvPr>
          <p:cNvSpPr txBox="1"/>
          <p:nvPr/>
        </p:nvSpPr>
        <p:spPr>
          <a:xfrm>
            <a:off x="221812" y="2885399"/>
            <a:ext cx="4889149" cy="2989280"/>
          </a:xfrm>
          <a:prstGeom prst="rect">
            <a:avLst/>
          </a:prstGeom>
          <a:noFill/>
        </p:spPr>
        <p:txBody>
          <a:bodyPr wrap="square">
            <a:spAutoFit/>
          </a:bodyPr>
          <a:lstStyle/>
          <a:p>
            <a:pPr algn="just">
              <a:lnSpc>
                <a:spcPct val="150000"/>
              </a:lnSpc>
            </a:pPr>
            <a:r>
              <a:rPr lang="zh-CN" altLang="zh-CN" sz="1600" dirty="0">
                <a:effectLst/>
                <a:latin typeface="宋体" panose="02010600030101010101" pitchFamily="2" charset="-122"/>
                <a:ea typeface="宋体" panose="02010600030101010101" pitchFamily="2" charset="-122"/>
                <a:cs typeface="宋体" panose="02010600030101010101" pitchFamily="2" charset="-122"/>
              </a:rPr>
              <a:t>由于单个句子的最大分类数量很低</a:t>
            </a:r>
            <a:endParaRPr lang="en-US" altLang="zh-CN" sz="1600" dirty="0">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effectLst/>
                <a:latin typeface="宋体" panose="02010600030101010101" pitchFamily="2" charset="-122"/>
                <a:ea typeface="宋体" panose="02010600030101010101" pitchFamily="2" charset="-122"/>
                <a:cs typeface="宋体" panose="02010600030101010101" pitchFamily="2" charset="-122"/>
              </a:rPr>
              <a:t>创建一个字形（</a:t>
            </a:r>
            <a:r>
              <a:rPr lang="en-US" altLang="zh-CN" sz="1600" dirty="0">
                <a:effectLst/>
                <a:latin typeface="宋体" panose="02010600030101010101" pitchFamily="2" charset="-122"/>
                <a:ea typeface="宋体" panose="02010600030101010101" pitchFamily="2" charset="-122"/>
                <a:cs typeface="宋体" panose="02010600030101010101" pitchFamily="2" charset="-122"/>
              </a:rPr>
              <a:t>glyph</a:t>
            </a:r>
            <a:r>
              <a:rPr lang="zh-CN" altLang="zh-CN" sz="1600" dirty="0">
                <a:effectLst/>
                <a:latin typeface="宋体" panose="02010600030101010101" pitchFamily="2" charset="-122"/>
                <a:ea typeface="宋体" panose="02010600030101010101" pitchFamily="2" charset="-122"/>
                <a:cs typeface="宋体" panose="02010600030101010101" pitchFamily="2" charset="-122"/>
              </a:rPr>
              <a:t>）表示每个句子</a:t>
            </a:r>
            <a:endParaRPr lang="en-US" altLang="zh-CN" sz="1600" dirty="0">
              <a:effectLst/>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effectLst/>
                <a:latin typeface="宋体" panose="02010600030101010101" pitchFamily="2" charset="-122"/>
                <a:ea typeface="宋体" panose="02010600030101010101" pitchFamily="2" charset="-122"/>
                <a:cs typeface="宋体" panose="02010600030101010101" pitchFamily="2" charset="-122"/>
              </a:rPr>
              <a:t>图中表示为一个</a:t>
            </a:r>
            <a:r>
              <a:rPr lang="zh-CN" altLang="zh-CN" sz="1600" b="1" dirty="0">
                <a:solidFill>
                  <a:srgbClr val="FFC000"/>
                </a:solidFill>
                <a:effectLst/>
                <a:latin typeface="宋体" panose="02010600030101010101" pitchFamily="2" charset="-122"/>
                <a:ea typeface="宋体" panose="02010600030101010101" pitchFamily="2" charset="-122"/>
                <a:cs typeface="宋体" panose="02010600030101010101" pitchFamily="2" charset="-122"/>
              </a:rPr>
              <a:t>节点</a:t>
            </a:r>
            <a:endParaRPr lang="en-US" altLang="zh-CN" sz="1600" b="1" dirty="0">
              <a:solidFill>
                <a:srgbClr val="FFC000"/>
              </a:solidFill>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effectLst/>
                <a:latin typeface="宋体" panose="02010600030101010101" pitchFamily="2" charset="-122"/>
                <a:ea typeface="宋体" panose="02010600030101010101" pitchFamily="2" charset="-122"/>
                <a:cs typeface="宋体" panose="02010600030101010101" pitchFamily="2" charset="-122"/>
              </a:rPr>
              <a:t>将节点连接，所有共享同一标签的节点都被连接起来如此得到的类别的图形表示其中</a:t>
            </a:r>
            <a:r>
              <a:rPr lang="zh-CN" altLang="en-US" sz="1600" dirty="0">
                <a:effectLst/>
                <a:latin typeface="宋体" panose="02010600030101010101" pitchFamily="2" charset="-122"/>
                <a:ea typeface="宋体" panose="02010600030101010101" pitchFamily="2" charset="-122"/>
                <a:cs typeface="宋体" panose="02010600030101010101" pitchFamily="2" charset="-122"/>
              </a:rPr>
              <a:t>线的</a:t>
            </a:r>
            <a:r>
              <a:rPr lang="zh-CN" altLang="zh-CN" sz="1600" dirty="0">
                <a:effectLst/>
                <a:latin typeface="宋体" panose="02010600030101010101" pitchFamily="2" charset="-122"/>
                <a:ea typeface="宋体" panose="02010600030101010101" pitchFamily="2" charset="-122"/>
                <a:cs typeface="宋体" panose="02010600030101010101" pitchFamily="2" charset="-122"/>
              </a:rPr>
              <a:t>总和</a:t>
            </a:r>
            <a:endParaRPr lang="en-US" altLang="zh-CN" sz="1600" dirty="0">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effectLst/>
                <a:latin typeface="宋体" panose="02010600030101010101" pitchFamily="2" charset="-122"/>
                <a:ea typeface="宋体" panose="02010600030101010101" pitchFamily="2" charset="-122"/>
                <a:cs typeface="宋体" panose="02010600030101010101" pitchFamily="2" charset="-122"/>
              </a:rPr>
              <a:t>其中突出了</a:t>
            </a:r>
            <a:r>
              <a:rPr lang="zh-CN" altLang="zh-CN" sz="1600" b="1" dirty="0">
                <a:solidFill>
                  <a:srgbClr val="FFC000"/>
                </a:solidFill>
                <a:effectLst/>
                <a:latin typeface="宋体" panose="02010600030101010101" pitchFamily="2" charset="-122"/>
                <a:ea typeface="宋体" panose="02010600030101010101" pitchFamily="2" charset="-122"/>
                <a:cs typeface="宋体" panose="02010600030101010101" pitchFamily="2" charset="-122"/>
              </a:rPr>
              <a:t>联合和分离</a:t>
            </a:r>
            <a:r>
              <a:rPr lang="zh-CN" altLang="zh-CN" sz="1600" dirty="0">
                <a:effectLst/>
                <a:latin typeface="宋体" panose="02010600030101010101" pitchFamily="2" charset="-122"/>
                <a:ea typeface="宋体" panose="02010600030101010101" pitchFamily="2" charset="-122"/>
                <a:cs typeface="宋体" panose="02010600030101010101" pitchFamily="2" charset="-122"/>
              </a:rPr>
              <a:t>的区域</a:t>
            </a:r>
            <a:endParaRPr lang="en-US" altLang="zh-CN" sz="1600" dirty="0">
              <a:effectLst/>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effectLst/>
                <a:latin typeface="宋体" panose="02010600030101010101" pitchFamily="2" charset="-122"/>
                <a:ea typeface="宋体" panose="02010600030101010101" pitchFamily="2" charset="-122"/>
                <a:cs typeface="宋体" panose="02010600030101010101" pitchFamily="2" charset="-122"/>
              </a:rPr>
              <a:t>用户可以</a:t>
            </a:r>
            <a:r>
              <a:rPr lang="zh-CN" altLang="en-US" sz="1600" dirty="0">
                <a:effectLst/>
                <a:latin typeface="宋体" panose="02010600030101010101" pitchFamily="2" charset="-122"/>
                <a:ea typeface="宋体" panose="02010600030101010101" pitchFamily="2" charset="-122"/>
                <a:cs typeface="宋体" panose="02010600030101010101" pitchFamily="2" charset="-122"/>
              </a:rPr>
              <a:t>悬停</a:t>
            </a:r>
            <a:r>
              <a:rPr lang="zh-CN" altLang="zh-CN" sz="1600" dirty="0">
                <a:effectLst/>
                <a:latin typeface="宋体" panose="02010600030101010101" pitchFamily="2" charset="-122"/>
                <a:ea typeface="宋体" panose="02010600030101010101" pitchFamily="2" charset="-122"/>
                <a:cs typeface="宋体" panose="02010600030101010101" pitchFamily="2" charset="-122"/>
              </a:rPr>
              <a:t>在单个节点上，</a:t>
            </a:r>
            <a:endParaRPr lang="en-US" altLang="zh-CN" sz="1600" dirty="0">
              <a:effectLst/>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effectLst/>
                <a:latin typeface="宋体" panose="02010600030101010101" pitchFamily="2" charset="-122"/>
                <a:ea typeface="宋体" panose="02010600030101010101" pitchFamily="2" charset="-122"/>
                <a:cs typeface="宋体" panose="02010600030101010101" pitchFamily="2" charset="-122"/>
              </a:rPr>
              <a:t>查看相应的句子即有多少个句子</a:t>
            </a:r>
            <a:r>
              <a:rPr lang="zh-CN" altLang="zh-CN" sz="1600" b="1" dirty="0">
                <a:solidFill>
                  <a:srgbClr val="FFC000"/>
                </a:solidFill>
                <a:effectLst/>
                <a:latin typeface="宋体" panose="02010600030101010101" pitchFamily="2" charset="-122"/>
                <a:ea typeface="宋体" panose="02010600030101010101" pitchFamily="2" charset="-122"/>
                <a:cs typeface="宋体" panose="02010600030101010101" pitchFamily="2" charset="-122"/>
              </a:rPr>
              <a:t>共享</a:t>
            </a:r>
            <a:r>
              <a:rPr lang="zh-CN" altLang="zh-CN" sz="1600" dirty="0">
                <a:effectLst/>
                <a:latin typeface="宋体" panose="02010600030101010101" pitchFamily="2" charset="-122"/>
                <a:ea typeface="宋体" panose="02010600030101010101" pitchFamily="2" charset="-122"/>
                <a:cs typeface="宋体" panose="02010600030101010101" pitchFamily="2" charset="-122"/>
              </a:rPr>
              <a:t>该标签组合</a:t>
            </a:r>
            <a:endParaRPr lang="en-US" altLang="zh-CN" sz="16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41" name="文本框 40">
            <a:extLst>
              <a:ext uri="{FF2B5EF4-FFF2-40B4-BE49-F238E27FC236}">
                <a16:creationId xmlns:a16="http://schemas.microsoft.com/office/drawing/2014/main" id="{716254EA-2D6E-5F4D-8F75-39DF015F5288}"/>
              </a:ext>
            </a:extLst>
          </p:cNvPr>
          <p:cNvSpPr txBox="1"/>
          <p:nvPr/>
        </p:nvSpPr>
        <p:spPr>
          <a:xfrm>
            <a:off x="4691009" y="1538868"/>
            <a:ext cx="1404991" cy="400110"/>
          </a:xfrm>
          <a:prstGeom prst="rect">
            <a:avLst/>
          </a:prstGeom>
          <a:noFill/>
        </p:spPr>
        <p:txBody>
          <a:bodyPr wrap="square">
            <a:spAutoFit/>
          </a:bodyPr>
          <a:lstStyle/>
          <a:p>
            <a:r>
              <a:rPr lang="zh-CN" altLang="zh-CN" sz="2000" b="1" dirty="0">
                <a:effectLst/>
                <a:latin typeface="宋体" panose="02010600030101010101" pitchFamily="2" charset="-122"/>
                <a:ea typeface="宋体" panose="02010600030101010101" pitchFamily="2" charset="-122"/>
                <a:cs typeface="宋体" panose="02010600030101010101" pitchFamily="2" charset="-122"/>
              </a:rPr>
              <a:t>图形视图</a:t>
            </a:r>
            <a:endParaRPr lang="zh-CN" altLang="en-US" sz="2000" b="1" dirty="0"/>
          </a:p>
        </p:txBody>
      </p:sp>
      <p:sp>
        <p:nvSpPr>
          <p:cNvPr id="44" name="文本框 43">
            <a:extLst>
              <a:ext uri="{FF2B5EF4-FFF2-40B4-BE49-F238E27FC236}">
                <a16:creationId xmlns:a16="http://schemas.microsoft.com/office/drawing/2014/main" id="{B6BB5440-A778-6F45-A3F0-BE4F9CDC9CDE}"/>
              </a:ext>
            </a:extLst>
          </p:cNvPr>
          <p:cNvSpPr txBox="1"/>
          <p:nvPr/>
        </p:nvSpPr>
        <p:spPr>
          <a:xfrm>
            <a:off x="1953067" y="2008231"/>
            <a:ext cx="7422836" cy="403957"/>
          </a:xfrm>
          <a:prstGeom prst="rect">
            <a:avLst/>
          </a:prstGeom>
          <a:noFill/>
        </p:spPr>
        <p:txBody>
          <a:bodyPr wrap="square">
            <a:spAutoFit/>
          </a:bodyPr>
          <a:lstStyle/>
          <a:p>
            <a:pPr algn="ctr">
              <a:lnSpc>
                <a:spcPct val="150000"/>
              </a:lnSpc>
            </a:pPr>
            <a:r>
              <a:rPr lang="zh-CN" altLang="zh-CN" sz="1600" dirty="0">
                <a:effectLst/>
                <a:latin typeface="宋体" panose="02010600030101010101" pitchFamily="2" charset="-122"/>
                <a:ea typeface="宋体" panose="02010600030101010101" pitchFamily="2" charset="-122"/>
                <a:cs typeface="宋体" panose="02010600030101010101" pitchFamily="2" charset="-122"/>
              </a:rPr>
              <a:t>图形视图通过减少而二元性的方案，将多标签分类之间的关系可视化</a:t>
            </a:r>
          </a:p>
        </p:txBody>
      </p:sp>
    </p:spTree>
    <p:extLst>
      <p:ext uri="{BB962C8B-B14F-4D97-AF65-F5344CB8AC3E}">
        <p14:creationId xmlns:p14="http://schemas.microsoft.com/office/powerpoint/2010/main" val="1279217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descr="图片包含 图示&#10;&#10;描述已自动生成">
            <a:extLst>
              <a:ext uri="{FF2B5EF4-FFF2-40B4-BE49-F238E27FC236}">
                <a16:creationId xmlns:a16="http://schemas.microsoft.com/office/drawing/2014/main" id="{8922D2AB-2625-924A-8AFE-8773BE8A79F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43729" t="47764" r="9168" b="19581"/>
          <a:stretch/>
        </p:blipFill>
        <p:spPr bwMode="auto">
          <a:xfrm>
            <a:off x="5031215" y="2689715"/>
            <a:ext cx="7172338" cy="3913200"/>
          </a:xfrm>
          <a:prstGeom prst="rect">
            <a:avLst/>
          </a:prstGeom>
          <a:ln>
            <a:noFill/>
          </a:ln>
          <a:extLst>
            <a:ext uri="{53640926-AAD7-44D8-BBD7-CCE9431645EC}">
              <a14:shadowObscured xmlns:a14="http://schemas.microsoft.com/office/drawing/2010/main"/>
            </a:ext>
          </a:extLst>
        </p:spPr>
      </p:pic>
      <p:sp>
        <p:nvSpPr>
          <p:cNvPr id="4" name="灯片编号占位符 3">
            <a:extLst>
              <a:ext uri="{FF2B5EF4-FFF2-40B4-BE49-F238E27FC236}">
                <a16:creationId xmlns:a16="http://schemas.microsoft.com/office/drawing/2014/main" id="{1663B108-83E9-4486-8082-6FB4FC629D9B}"/>
              </a:ext>
            </a:extLst>
          </p:cNvPr>
          <p:cNvSpPr>
            <a:spLocks noGrp="1"/>
          </p:cNvSpPr>
          <p:nvPr>
            <p:ph type="sldNum" sz="quarter" idx="12"/>
          </p:nvPr>
        </p:nvSpPr>
        <p:spPr/>
        <p:txBody>
          <a:bodyPr/>
          <a:lstStyle/>
          <a:p>
            <a:fld id="{5DD3DB80-B894-403A-B48E-6FDC1A72010E}" type="slidenum">
              <a:rPr lang="zh-CN" altLang="en-US" smtClean="0"/>
              <a:pPr/>
              <a:t>13</a:t>
            </a:fld>
            <a:endParaRPr lang="zh-CN" altLang="en-US"/>
          </a:p>
        </p:txBody>
      </p:sp>
      <p:sp>
        <p:nvSpPr>
          <p:cNvPr id="36" name="iṡ1íḋe">
            <a:extLst>
              <a:ext uri="{FF2B5EF4-FFF2-40B4-BE49-F238E27FC236}">
                <a16:creationId xmlns:a16="http://schemas.microsoft.com/office/drawing/2014/main" id="{258384D3-3F95-444C-929E-0CC84D990A4B}"/>
              </a:ext>
            </a:extLst>
          </p:cNvPr>
          <p:cNvSpPr/>
          <p:nvPr/>
        </p:nvSpPr>
        <p:spPr>
          <a:xfrm>
            <a:off x="-11552" y="1"/>
            <a:ext cx="12215105" cy="1538868"/>
          </a:xfrm>
          <a:prstGeom prst="rect">
            <a:avLst/>
          </a:prstGeom>
          <a:solidFill>
            <a:srgbClr val="FFC000">
              <a:alpha val="1725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37" name="标题 1">
            <a:extLst>
              <a:ext uri="{FF2B5EF4-FFF2-40B4-BE49-F238E27FC236}">
                <a16:creationId xmlns:a16="http://schemas.microsoft.com/office/drawing/2014/main" id="{5925FC30-392C-A444-8F3A-B95994739BD0}"/>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sp>
        <p:nvSpPr>
          <p:cNvPr id="39" name="文本框 38">
            <a:extLst>
              <a:ext uri="{FF2B5EF4-FFF2-40B4-BE49-F238E27FC236}">
                <a16:creationId xmlns:a16="http://schemas.microsoft.com/office/drawing/2014/main" id="{9C28A2CD-4190-BF42-86C9-BB9CE8B756A5}"/>
              </a:ext>
            </a:extLst>
          </p:cNvPr>
          <p:cNvSpPr txBox="1"/>
          <p:nvPr/>
        </p:nvSpPr>
        <p:spPr>
          <a:xfrm>
            <a:off x="221812" y="2885399"/>
            <a:ext cx="4889149" cy="2989280"/>
          </a:xfrm>
          <a:prstGeom prst="rect">
            <a:avLst/>
          </a:prstGeom>
          <a:noFill/>
        </p:spPr>
        <p:txBody>
          <a:bodyPr wrap="square">
            <a:spAutoFit/>
          </a:bodyPr>
          <a:lstStyle/>
          <a:p>
            <a:pPr algn="just">
              <a:lnSpc>
                <a:spcPct val="150000"/>
              </a:lnSpc>
            </a:pPr>
            <a:r>
              <a:rPr lang="zh-CN" altLang="zh-CN" sz="1600" dirty="0">
                <a:latin typeface="宋体" panose="02010600030101010101" pitchFamily="2" charset="-122"/>
                <a:ea typeface="宋体" panose="02010600030101010101" pitchFamily="2" charset="-122"/>
                <a:cs typeface="宋体" panose="02010600030101010101" pitchFamily="2" charset="-122"/>
              </a:rPr>
              <a:t>将每个句子视为</a:t>
            </a:r>
            <a:r>
              <a:rPr lang="en-US" altLang="zh-CN" sz="1600" b="1" dirty="0">
                <a:solidFill>
                  <a:srgbClr val="FFC000"/>
                </a:solidFill>
                <a:latin typeface="宋体" panose="02010600030101010101" pitchFamily="2" charset="-122"/>
                <a:ea typeface="宋体" panose="02010600030101010101" pitchFamily="2" charset="-122"/>
                <a:cs typeface="宋体" panose="02010600030101010101" pitchFamily="2" charset="-122"/>
              </a:rPr>
              <a:t>17</a:t>
            </a:r>
            <a:r>
              <a:rPr lang="zh-CN" altLang="zh-CN" sz="1600" b="1" dirty="0">
                <a:solidFill>
                  <a:srgbClr val="FFC000"/>
                </a:solidFill>
                <a:latin typeface="宋体" panose="02010600030101010101" pitchFamily="2" charset="-122"/>
                <a:ea typeface="宋体" panose="02010600030101010101" pitchFamily="2" charset="-122"/>
                <a:cs typeface="宋体" panose="02010600030101010101" pitchFamily="2" charset="-122"/>
              </a:rPr>
              <a:t>维向量</a:t>
            </a:r>
            <a:endParaRPr lang="en-US" altLang="zh-CN" sz="1600" b="1" dirty="0">
              <a:solidFill>
                <a:srgbClr val="FFC000"/>
              </a:solidFill>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latin typeface="宋体" panose="02010600030101010101" pitchFamily="2" charset="-122"/>
                <a:ea typeface="宋体" panose="02010600030101010101" pitchFamily="2" charset="-122"/>
                <a:cs typeface="宋体" panose="02010600030101010101" pitchFamily="2" charset="-122"/>
              </a:rPr>
              <a:t>并通过</a:t>
            </a:r>
            <a:r>
              <a:rPr lang="en-US" altLang="zh-CN" sz="1600" dirty="0">
                <a:latin typeface="宋体" panose="02010600030101010101" pitchFamily="2" charset="-122"/>
                <a:ea typeface="宋体" panose="02010600030101010101" pitchFamily="2" charset="-122"/>
                <a:cs typeface="宋体" panose="02010600030101010101" pitchFamily="2" charset="-122"/>
              </a:rPr>
              <a:t>t-SNE</a:t>
            </a:r>
            <a:r>
              <a:rPr lang="zh-CN" altLang="zh-CN" sz="1600" dirty="0">
                <a:latin typeface="宋体" panose="02010600030101010101" pitchFamily="2" charset="-122"/>
                <a:ea typeface="宋体" panose="02010600030101010101" pitchFamily="2" charset="-122"/>
                <a:cs typeface="宋体" panose="02010600030101010101" pitchFamily="2" charset="-122"/>
              </a:rPr>
              <a:t>将其嵌入到二维之中</a:t>
            </a:r>
            <a:endParaRPr lang="en-US" altLang="zh-CN" sz="1600" dirty="0">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latin typeface="宋体" panose="02010600030101010101" pitchFamily="2" charset="-122"/>
                <a:ea typeface="宋体" panose="02010600030101010101" pitchFamily="2" charset="-122"/>
                <a:cs typeface="宋体" panose="02010600030101010101" pitchFamily="2" charset="-122"/>
              </a:rPr>
              <a:t>从而构建了这个布局</a:t>
            </a:r>
            <a:endParaRPr lang="en-US" altLang="zh-CN" sz="1600" dirty="0">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latin typeface="宋体" panose="02010600030101010101" pitchFamily="2" charset="-122"/>
                <a:ea typeface="宋体" panose="02010600030101010101" pitchFamily="2" charset="-122"/>
                <a:cs typeface="宋体" panose="02010600030101010101" pitchFamily="2" charset="-122"/>
              </a:rPr>
              <a:t>嵌入后产生大量重叠点</a:t>
            </a:r>
            <a:endParaRPr lang="en-US" altLang="zh-CN" sz="1600" dirty="0">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latin typeface="宋体" panose="02010600030101010101" pitchFamily="2" charset="-122"/>
                <a:ea typeface="宋体" panose="02010600030101010101" pitchFamily="2" charset="-122"/>
                <a:cs typeface="宋体" panose="02010600030101010101" pitchFamily="2" charset="-122"/>
              </a:rPr>
              <a:t>我们通过力的方向来减少这些重叠点</a:t>
            </a:r>
            <a:endParaRPr lang="en-US" altLang="zh-CN" sz="1600" dirty="0">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latin typeface="宋体" panose="02010600030101010101" pitchFamily="2" charset="-122"/>
                <a:ea typeface="宋体" panose="02010600030101010101" pitchFamily="2" charset="-122"/>
                <a:cs typeface="宋体" panose="02010600030101010101" pitchFamily="2" charset="-122"/>
              </a:rPr>
              <a:t>创造出一个与欧拉图的集合比较接近的视觉效果</a:t>
            </a:r>
            <a:endParaRPr lang="en-US" altLang="zh-CN" sz="1600" dirty="0">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latin typeface="宋体" panose="02010600030101010101" pitchFamily="2" charset="-122"/>
                <a:ea typeface="宋体" panose="02010600030101010101" pitchFamily="2" charset="-122"/>
                <a:cs typeface="宋体" panose="02010600030101010101" pitchFamily="2" charset="-122"/>
              </a:rPr>
              <a:t>由此产生的图像可以看到</a:t>
            </a:r>
            <a:r>
              <a:rPr lang="zh-CN" altLang="zh-CN" sz="1600" b="1" dirty="0">
                <a:solidFill>
                  <a:srgbClr val="FFC000"/>
                </a:solidFill>
                <a:latin typeface="宋体" panose="02010600030101010101" pitchFamily="2" charset="-122"/>
                <a:ea typeface="宋体" panose="02010600030101010101" pitchFamily="2" charset="-122"/>
                <a:cs typeface="宋体" panose="02010600030101010101" pitchFamily="2" charset="-122"/>
              </a:rPr>
              <a:t>类别内的关系</a:t>
            </a:r>
            <a:endParaRPr lang="en-US" altLang="zh-CN" sz="1600" b="1" dirty="0">
              <a:solidFill>
                <a:srgbClr val="FFC000"/>
              </a:solidFill>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latin typeface="宋体" panose="02010600030101010101" pitchFamily="2" charset="-122"/>
                <a:ea typeface="宋体" panose="02010600030101010101" pitchFamily="2" charset="-122"/>
                <a:cs typeface="宋体" panose="02010600030101010101" pitchFamily="2" charset="-122"/>
              </a:rPr>
              <a:t>可以分析出整个文本中写作模式之间的相互作用</a:t>
            </a:r>
          </a:p>
        </p:txBody>
      </p:sp>
      <p:sp>
        <p:nvSpPr>
          <p:cNvPr id="41" name="文本框 40">
            <a:extLst>
              <a:ext uri="{FF2B5EF4-FFF2-40B4-BE49-F238E27FC236}">
                <a16:creationId xmlns:a16="http://schemas.microsoft.com/office/drawing/2014/main" id="{716254EA-2D6E-5F4D-8F75-39DF015F5288}"/>
              </a:ext>
            </a:extLst>
          </p:cNvPr>
          <p:cNvSpPr txBox="1"/>
          <p:nvPr/>
        </p:nvSpPr>
        <p:spPr>
          <a:xfrm>
            <a:off x="4691009" y="1538868"/>
            <a:ext cx="1404991" cy="400110"/>
          </a:xfrm>
          <a:prstGeom prst="rect">
            <a:avLst/>
          </a:prstGeom>
          <a:noFill/>
        </p:spPr>
        <p:txBody>
          <a:bodyPr wrap="square">
            <a:spAutoFit/>
          </a:bodyPr>
          <a:lstStyle/>
          <a:p>
            <a:r>
              <a:rPr lang="zh-CN" altLang="zh-CN" sz="2000" b="1" dirty="0">
                <a:effectLst/>
                <a:latin typeface="宋体" panose="02010600030101010101" pitchFamily="2" charset="-122"/>
                <a:ea typeface="宋体" panose="02010600030101010101" pitchFamily="2" charset="-122"/>
                <a:cs typeface="宋体" panose="02010600030101010101" pitchFamily="2" charset="-122"/>
              </a:rPr>
              <a:t>图形视图</a:t>
            </a:r>
            <a:endParaRPr lang="zh-CN" altLang="en-US" sz="2000" b="1" dirty="0"/>
          </a:p>
        </p:txBody>
      </p:sp>
      <p:sp>
        <p:nvSpPr>
          <p:cNvPr id="44" name="文本框 43">
            <a:extLst>
              <a:ext uri="{FF2B5EF4-FFF2-40B4-BE49-F238E27FC236}">
                <a16:creationId xmlns:a16="http://schemas.microsoft.com/office/drawing/2014/main" id="{B6BB5440-A778-6F45-A3F0-BE4F9CDC9CDE}"/>
              </a:ext>
            </a:extLst>
          </p:cNvPr>
          <p:cNvSpPr txBox="1"/>
          <p:nvPr/>
        </p:nvSpPr>
        <p:spPr>
          <a:xfrm>
            <a:off x="1953067" y="2008231"/>
            <a:ext cx="7422836" cy="403957"/>
          </a:xfrm>
          <a:prstGeom prst="rect">
            <a:avLst/>
          </a:prstGeom>
          <a:noFill/>
        </p:spPr>
        <p:txBody>
          <a:bodyPr wrap="square">
            <a:spAutoFit/>
          </a:bodyPr>
          <a:lstStyle/>
          <a:p>
            <a:pPr algn="ctr">
              <a:lnSpc>
                <a:spcPct val="150000"/>
              </a:lnSpc>
            </a:pPr>
            <a:r>
              <a:rPr lang="zh-CN" altLang="zh-CN" sz="1600" dirty="0">
                <a:effectLst/>
                <a:latin typeface="宋体" panose="02010600030101010101" pitchFamily="2" charset="-122"/>
                <a:ea typeface="宋体" panose="02010600030101010101" pitchFamily="2" charset="-122"/>
                <a:cs typeface="宋体" panose="02010600030101010101" pitchFamily="2" charset="-122"/>
              </a:rPr>
              <a:t>图形视图通过减少而二元性的方案，将多标签分类之间的关系可视化</a:t>
            </a:r>
          </a:p>
        </p:txBody>
      </p:sp>
    </p:spTree>
    <p:extLst>
      <p:ext uri="{BB962C8B-B14F-4D97-AF65-F5344CB8AC3E}">
        <p14:creationId xmlns:p14="http://schemas.microsoft.com/office/powerpoint/2010/main" val="16473511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4E8A2F4-BE86-4459-88A9-5278296767A5}"/>
              </a:ext>
            </a:extLst>
          </p:cNvPr>
          <p:cNvSpPr>
            <a:spLocks noGrp="1"/>
          </p:cNvSpPr>
          <p:nvPr>
            <p:ph type="sldNum" sz="quarter" idx="12"/>
          </p:nvPr>
        </p:nvSpPr>
        <p:spPr/>
        <p:txBody>
          <a:bodyPr/>
          <a:lstStyle/>
          <a:p>
            <a:fld id="{5DD3DB80-B894-403A-B48E-6FDC1A72010E}" type="slidenum">
              <a:rPr lang="zh-CN" altLang="en-US" smtClean="0"/>
              <a:pPr/>
              <a:t>14</a:t>
            </a:fld>
            <a:endParaRPr lang="zh-CN" altLang="en-US"/>
          </a:p>
        </p:txBody>
      </p:sp>
      <p:sp>
        <p:nvSpPr>
          <p:cNvPr id="30" name="iṡ1íḋe">
            <a:extLst>
              <a:ext uri="{FF2B5EF4-FFF2-40B4-BE49-F238E27FC236}">
                <a16:creationId xmlns:a16="http://schemas.microsoft.com/office/drawing/2014/main" id="{9F4826CA-5293-AC4B-A3E3-02388A7016D2}"/>
              </a:ext>
            </a:extLst>
          </p:cNvPr>
          <p:cNvSpPr/>
          <p:nvPr/>
        </p:nvSpPr>
        <p:spPr>
          <a:xfrm>
            <a:off x="-11552" y="1"/>
            <a:ext cx="12215105" cy="1538868"/>
          </a:xfrm>
          <a:prstGeom prst="rect">
            <a:avLst/>
          </a:prstGeom>
          <a:solidFill>
            <a:srgbClr val="FFC000">
              <a:alpha val="1725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31" name="标题 1">
            <a:extLst>
              <a:ext uri="{FF2B5EF4-FFF2-40B4-BE49-F238E27FC236}">
                <a16:creationId xmlns:a16="http://schemas.microsoft.com/office/drawing/2014/main" id="{DFDBD5F7-93BC-3E49-A13C-0D842B883784}"/>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sp>
        <p:nvSpPr>
          <p:cNvPr id="33" name="文本框 32">
            <a:extLst>
              <a:ext uri="{FF2B5EF4-FFF2-40B4-BE49-F238E27FC236}">
                <a16:creationId xmlns:a16="http://schemas.microsoft.com/office/drawing/2014/main" id="{B4CF9505-7711-D044-A2A8-5F4B0B48A3B0}"/>
              </a:ext>
            </a:extLst>
          </p:cNvPr>
          <p:cNvSpPr txBox="1"/>
          <p:nvPr/>
        </p:nvSpPr>
        <p:spPr>
          <a:xfrm>
            <a:off x="5047180" y="1609287"/>
            <a:ext cx="1291975" cy="369332"/>
          </a:xfrm>
          <a:prstGeom prst="rect">
            <a:avLst/>
          </a:prstGeom>
          <a:noFill/>
        </p:spPr>
        <p:txBody>
          <a:bodyPr wrap="square">
            <a:spAutoFit/>
          </a:bodyPr>
          <a:lstStyle/>
          <a:p>
            <a:r>
              <a:rPr lang="zh-CN" altLang="en-US" sz="1800" b="1" dirty="0">
                <a:effectLst/>
                <a:latin typeface="宋体" panose="02010600030101010101" pitchFamily="2" charset="-122"/>
                <a:ea typeface="宋体" panose="02010600030101010101" pitchFamily="2" charset="-122"/>
                <a:cs typeface="宋体" panose="02010600030101010101" pitchFamily="2" charset="-122"/>
              </a:rPr>
              <a:t>矩阵</a:t>
            </a:r>
            <a:r>
              <a:rPr lang="zh-CN" altLang="zh-CN" sz="1800" b="1" dirty="0">
                <a:effectLst/>
                <a:latin typeface="宋体" panose="02010600030101010101" pitchFamily="2" charset="-122"/>
                <a:ea typeface="宋体" panose="02010600030101010101" pitchFamily="2" charset="-122"/>
                <a:cs typeface="宋体" panose="02010600030101010101" pitchFamily="2" charset="-122"/>
              </a:rPr>
              <a:t>视图</a:t>
            </a:r>
            <a:endParaRPr lang="zh-CN" altLang="en-US" sz="1800" b="1" dirty="0"/>
          </a:p>
        </p:txBody>
      </p:sp>
      <p:pic>
        <p:nvPicPr>
          <p:cNvPr id="34" name="图片 33" descr="图片包含 图示&#10;&#10;描述已自动生成">
            <a:extLst>
              <a:ext uri="{FF2B5EF4-FFF2-40B4-BE49-F238E27FC236}">
                <a16:creationId xmlns:a16="http://schemas.microsoft.com/office/drawing/2014/main" id="{7CDD8D04-996F-E84D-AC28-9E1A2BE1C48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8765" t="47815" r="57092" b="18987"/>
          <a:stretch/>
        </p:blipFill>
        <p:spPr bwMode="auto">
          <a:xfrm>
            <a:off x="6432001" y="2558265"/>
            <a:ext cx="4212026" cy="3071370"/>
          </a:xfrm>
          <a:prstGeom prst="rect">
            <a:avLst/>
          </a:prstGeom>
          <a:ln>
            <a:noFill/>
          </a:ln>
          <a:extLst>
            <a:ext uri="{53640926-AAD7-44D8-BBD7-CCE9431645EC}">
              <a14:shadowObscured xmlns:a14="http://schemas.microsoft.com/office/drawing/2010/main"/>
            </a:ext>
          </a:extLst>
        </p:spPr>
      </p:pic>
      <p:sp>
        <p:nvSpPr>
          <p:cNvPr id="35" name="文本框 34">
            <a:extLst>
              <a:ext uri="{FF2B5EF4-FFF2-40B4-BE49-F238E27FC236}">
                <a16:creationId xmlns:a16="http://schemas.microsoft.com/office/drawing/2014/main" id="{87CD1BE7-A16D-E04A-ADF8-5C69BF7BE501}"/>
              </a:ext>
            </a:extLst>
          </p:cNvPr>
          <p:cNvSpPr txBox="1"/>
          <p:nvPr/>
        </p:nvSpPr>
        <p:spPr>
          <a:xfrm>
            <a:off x="822324" y="3157086"/>
            <a:ext cx="5825554" cy="2031325"/>
          </a:xfrm>
          <a:prstGeom prst="rect">
            <a:avLst/>
          </a:prstGeom>
          <a:noFill/>
        </p:spPr>
        <p:txBody>
          <a:bodyPr wrap="square" rtlCol="0">
            <a:spAutoFit/>
          </a:bodyPr>
          <a:lstStyle/>
          <a:p>
            <a:pPr>
              <a:lnSpc>
                <a:spcPct val="150000"/>
              </a:lnSpc>
            </a:pPr>
            <a:r>
              <a:rPr lang="zh-CN" altLang="zh-CN" dirty="0">
                <a:latin typeface="SimSun" panose="02010600030101010101" pitchFamily="2" charset="-122"/>
                <a:ea typeface="SimSun" panose="02010600030101010101" pitchFamily="2" charset="-122"/>
              </a:rPr>
              <a:t>矩阵视图是最传统的可视化方式</a:t>
            </a:r>
            <a:endParaRPr lang="en-US" altLang="zh-CN" dirty="0">
              <a:latin typeface="SimSun" panose="02010600030101010101" pitchFamily="2" charset="-122"/>
              <a:ea typeface="SimSun" panose="02010600030101010101" pitchFamily="2" charset="-122"/>
            </a:endParaRPr>
          </a:p>
          <a:p>
            <a:pPr>
              <a:lnSpc>
                <a:spcPct val="150000"/>
              </a:lnSpc>
            </a:pPr>
            <a:r>
              <a:rPr lang="zh-CN" altLang="zh-CN" dirty="0">
                <a:latin typeface="SimSun" panose="02010600030101010101" pitchFamily="2" charset="-122"/>
                <a:ea typeface="SimSun" panose="02010600030101010101" pitchFamily="2" charset="-122"/>
              </a:rPr>
              <a:t>以热图的形式显示了每个类别在所选文本中的</a:t>
            </a:r>
            <a:r>
              <a:rPr lang="zh-CN" altLang="zh-CN" b="1" dirty="0">
                <a:solidFill>
                  <a:srgbClr val="FFC000"/>
                </a:solidFill>
                <a:latin typeface="SimSun" panose="02010600030101010101" pitchFamily="2" charset="-122"/>
                <a:ea typeface="SimSun" panose="02010600030101010101" pitchFamily="2" charset="-122"/>
              </a:rPr>
              <a:t>共现</a:t>
            </a:r>
            <a:r>
              <a:rPr lang="zh-CN" altLang="zh-CN" dirty="0">
                <a:latin typeface="SimSun" panose="02010600030101010101" pitchFamily="2" charset="-122"/>
                <a:ea typeface="SimSun" panose="02010600030101010101" pitchFamily="2" charset="-122"/>
              </a:rPr>
              <a:t>情况自然地增强了图形视图</a:t>
            </a:r>
            <a:endParaRPr lang="en-US" altLang="zh-CN" dirty="0">
              <a:latin typeface="SimSun" panose="02010600030101010101" pitchFamily="2" charset="-122"/>
              <a:ea typeface="SimSun" panose="02010600030101010101" pitchFamily="2" charset="-122"/>
            </a:endParaRPr>
          </a:p>
          <a:p>
            <a:pPr>
              <a:lnSpc>
                <a:spcPct val="150000"/>
              </a:lnSpc>
            </a:pPr>
            <a:r>
              <a:rPr lang="zh-CN" altLang="zh-CN" dirty="0">
                <a:latin typeface="SimSun" panose="02010600030101010101" pitchFamily="2" charset="-122"/>
                <a:ea typeface="SimSun" panose="02010600030101010101" pitchFamily="2" charset="-122"/>
              </a:rPr>
              <a:t>因</a:t>
            </a:r>
            <a:r>
              <a:rPr lang="zh-CN" altLang="en-US" dirty="0">
                <a:latin typeface="SimSun" panose="02010600030101010101" pitchFamily="2" charset="-122"/>
                <a:ea typeface="SimSun" panose="02010600030101010101" pitchFamily="2" charset="-122"/>
              </a:rPr>
              <a:t>此</a:t>
            </a:r>
            <a:r>
              <a:rPr lang="zh-CN" altLang="zh-CN" dirty="0">
                <a:latin typeface="SimSun" panose="02010600030101010101" pitchFamily="2" charset="-122"/>
                <a:ea typeface="SimSun" panose="02010600030101010101" pitchFamily="2" charset="-122"/>
              </a:rPr>
              <a:t>矩阵视图经常被用作</a:t>
            </a:r>
            <a:r>
              <a:rPr lang="en-US" altLang="zh-CN" dirty="0">
                <a:latin typeface="SimSun" panose="02010600030101010101" pitchFamily="2" charset="-122"/>
                <a:ea typeface="SimSun" panose="02010600030101010101" pitchFamily="2" charset="-122"/>
              </a:rPr>
              <a:t>node-link diagram</a:t>
            </a:r>
            <a:r>
              <a:rPr lang="zh-CN" altLang="en-US" dirty="0">
                <a:latin typeface="SimSun" panose="02010600030101010101" pitchFamily="2" charset="-122"/>
                <a:ea typeface="SimSun" panose="02010600030101010101" pitchFamily="2" charset="-122"/>
              </a:rPr>
              <a:t>的</a:t>
            </a:r>
            <a:r>
              <a:rPr lang="zh-CN" altLang="zh-CN" dirty="0">
                <a:latin typeface="SimSun" panose="02010600030101010101" pitchFamily="2" charset="-122"/>
                <a:ea typeface="SimSun" panose="02010600030101010101" pitchFamily="2" charset="-122"/>
              </a:rPr>
              <a:t>双重表示</a:t>
            </a:r>
          </a:p>
          <a:p>
            <a:endParaRPr kumimoji="1" lang="zh-CN" altLang="en-US" dirty="0"/>
          </a:p>
        </p:txBody>
      </p:sp>
    </p:spTree>
    <p:extLst>
      <p:ext uri="{BB962C8B-B14F-4D97-AF65-F5344CB8AC3E}">
        <p14:creationId xmlns:p14="http://schemas.microsoft.com/office/powerpoint/2010/main" val="33911015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4E8A2F4-BE86-4459-88A9-5278296767A5}"/>
              </a:ext>
            </a:extLst>
          </p:cNvPr>
          <p:cNvSpPr>
            <a:spLocks noGrp="1"/>
          </p:cNvSpPr>
          <p:nvPr>
            <p:ph type="sldNum" sz="quarter" idx="12"/>
          </p:nvPr>
        </p:nvSpPr>
        <p:spPr/>
        <p:txBody>
          <a:bodyPr/>
          <a:lstStyle/>
          <a:p>
            <a:fld id="{5DD3DB80-B894-403A-B48E-6FDC1A72010E}" type="slidenum">
              <a:rPr lang="zh-CN" altLang="en-US" smtClean="0"/>
              <a:pPr/>
              <a:t>15</a:t>
            </a:fld>
            <a:endParaRPr lang="zh-CN" altLang="en-US"/>
          </a:p>
        </p:txBody>
      </p:sp>
      <p:sp>
        <p:nvSpPr>
          <p:cNvPr id="30" name="iṡ1íḋe">
            <a:extLst>
              <a:ext uri="{FF2B5EF4-FFF2-40B4-BE49-F238E27FC236}">
                <a16:creationId xmlns:a16="http://schemas.microsoft.com/office/drawing/2014/main" id="{9F4826CA-5293-AC4B-A3E3-02388A7016D2}"/>
              </a:ext>
            </a:extLst>
          </p:cNvPr>
          <p:cNvSpPr/>
          <p:nvPr/>
        </p:nvSpPr>
        <p:spPr>
          <a:xfrm>
            <a:off x="-11552" y="1"/>
            <a:ext cx="12215105" cy="1538868"/>
          </a:xfrm>
          <a:prstGeom prst="rect">
            <a:avLst/>
          </a:prstGeom>
          <a:solidFill>
            <a:srgbClr val="FFC000">
              <a:alpha val="1725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31" name="标题 1">
            <a:extLst>
              <a:ext uri="{FF2B5EF4-FFF2-40B4-BE49-F238E27FC236}">
                <a16:creationId xmlns:a16="http://schemas.microsoft.com/office/drawing/2014/main" id="{DFDBD5F7-93BC-3E49-A13C-0D842B883784}"/>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sp>
        <p:nvSpPr>
          <p:cNvPr id="33" name="文本框 32">
            <a:extLst>
              <a:ext uri="{FF2B5EF4-FFF2-40B4-BE49-F238E27FC236}">
                <a16:creationId xmlns:a16="http://schemas.microsoft.com/office/drawing/2014/main" id="{B4CF9505-7711-D044-A2A8-5F4B0B48A3B0}"/>
              </a:ext>
            </a:extLst>
          </p:cNvPr>
          <p:cNvSpPr txBox="1"/>
          <p:nvPr/>
        </p:nvSpPr>
        <p:spPr>
          <a:xfrm>
            <a:off x="5047180" y="1609287"/>
            <a:ext cx="1702941" cy="369332"/>
          </a:xfrm>
          <a:prstGeom prst="rect">
            <a:avLst/>
          </a:prstGeom>
          <a:noFill/>
        </p:spPr>
        <p:txBody>
          <a:bodyPr wrap="square">
            <a:spAutoFit/>
          </a:bodyPr>
          <a:lstStyle/>
          <a:p>
            <a:r>
              <a:rPr lang="en-US" altLang="zh-CN" sz="1800" b="1" dirty="0">
                <a:effectLst/>
                <a:latin typeface="宋体" panose="02010600030101010101" pitchFamily="2" charset="-122"/>
                <a:ea typeface="宋体" panose="02010600030101010101" pitchFamily="2" charset="-122"/>
                <a:cs typeface="宋体" panose="02010600030101010101" pitchFamily="2" charset="-122"/>
              </a:rPr>
              <a:t>Waffle</a:t>
            </a:r>
            <a:r>
              <a:rPr lang="zh-CN" altLang="zh-CN" sz="1800" b="1" dirty="0">
                <a:effectLst/>
                <a:latin typeface="宋体" panose="02010600030101010101" pitchFamily="2" charset="-122"/>
                <a:ea typeface="宋体" panose="02010600030101010101" pitchFamily="2" charset="-122"/>
                <a:cs typeface="宋体" panose="02010600030101010101" pitchFamily="2" charset="-122"/>
              </a:rPr>
              <a:t>视图</a:t>
            </a:r>
            <a:endParaRPr lang="zh-CN" altLang="en-US" sz="1800" b="1" dirty="0"/>
          </a:p>
        </p:txBody>
      </p:sp>
      <p:sp>
        <p:nvSpPr>
          <p:cNvPr id="35" name="文本框 34">
            <a:extLst>
              <a:ext uri="{FF2B5EF4-FFF2-40B4-BE49-F238E27FC236}">
                <a16:creationId xmlns:a16="http://schemas.microsoft.com/office/drawing/2014/main" id="{87CD1BE7-A16D-E04A-ADF8-5C69BF7BE501}"/>
              </a:ext>
            </a:extLst>
          </p:cNvPr>
          <p:cNvSpPr txBox="1"/>
          <p:nvPr/>
        </p:nvSpPr>
        <p:spPr>
          <a:xfrm>
            <a:off x="822324" y="2701802"/>
            <a:ext cx="6081910" cy="2989280"/>
          </a:xfrm>
          <a:prstGeom prst="rect">
            <a:avLst/>
          </a:prstGeom>
          <a:noFill/>
        </p:spPr>
        <p:txBody>
          <a:bodyPr wrap="square" rtlCol="0">
            <a:spAutoFit/>
          </a:bodyPr>
          <a:lstStyle/>
          <a:p>
            <a:pPr>
              <a:lnSpc>
                <a:spcPct val="150000"/>
              </a:lnSpc>
            </a:pPr>
            <a:r>
              <a:rPr lang="zh-CN" altLang="zh-CN" sz="1600" dirty="0">
                <a:latin typeface="SimSun" panose="02010600030101010101" pitchFamily="2" charset="-122"/>
                <a:ea typeface="SimSun" panose="02010600030101010101" pitchFamily="2" charset="-122"/>
              </a:rPr>
              <a:t>每个句子表示为大小不一的</a:t>
            </a:r>
            <a:r>
              <a:rPr lang="zh-CN" altLang="en-US" sz="1600" dirty="0">
                <a:latin typeface="SimSun" panose="02010600030101010101" pitchFamily="2" charset="-122"/>
                <a:ea typeface="SimSun" panose="02010600030101010101" pitchFamily="2" charset="-122"/>
              </a:rPr>
              <a:t>长</a:t>
            </a:r>
            <a:r>
              <a:rPr lang="zh-CN" altLang="zh-CN" sz="1600" dirty="0">
                <a:latin typeface="SimSun" panose="02010600030101010101" pitchFamily="2" charset="-122"/>
                <a:ea typeface="SimSun" panose="02010600030101010101" pitchFamily="2" charset="-122"/>
              </a:rPr>
              <a:t>矩形</a:t>
            </a:r>
            <a:endParaRPr lang="en-US" altLang="zh-CN" sz="1600" dirty="0">
              <a:latin typeface="SimSun" panose="02010600030101010101" pitchFamily="2" charset="-122"/>
              <a:ea typeface="SimSun" panose="02010600030101010101" pitchFamily="2" charset="-122"/>
            </a:endParaRPr>
          </a:p>
          <a:p>
            <a:pPr>
              <a:lnSpc>
                <a:spcPct val="150000"/>
              </a:lnSpc>
            </a:pPr>
            <a:r>
              <a:rPr lang="zh-CN" altLang="zh-CN" sz="1600" dirty="0">
                <a:latin typeface="SimSun" panose="02010600030101010101" pitchFamily="2" charset="-122"/>
                <a:ea typeface="SimSun" panose="02010600030101010101" pitchFamily="2" charset="-122"/>
              </a:rPr>
              <a:t>由同样</a:t>
            </a:r>
            <a:r>
              <a:rPr lang="zh-CN" altLang="en-US" sz="1600" dirty="0">
                <a:latin typeface="SimSun" panose="02010600030101010101" pitchFamily="2" charset="-122"/>
                <a:ea typeface="SimSun" panose="02010600030101010101" pitchFamily="2" charset="-122"/>
              </a:rPr>
              <a:t>小的</a:t>
            </a:r>
            <a:r>
              <a:rPr lang="zh-CN" altLang="zh-CN" sz="1600" dirty="0">
                <a:latin typeface="SimSun" panose="02010600030101010101" pitchFamily="2" charset="-122"/>
                <a:ea typeface="SimSun" panose="02010600030101010101" pitchFamily="2" charset="-122"/>
              </a:rPr>
              <a:t>矩形组成</a:t>
            </a:r>
            <a:endParaRPr lang="en-US" altLang="zh-CN" sz="1600" dirty="0">
              <a:latin typeface="SimSun" panose="02010600030101010101" pitchFamily="2" charset="-122"/>
              <a:ea typeface="SimSun" panose="02010600030101010101" pitchFamily="2" charset="-122"/>
            </a:endParaRPr>
          </a:p>
          <a:p>
            <a:pPr>
              <a:lnSpc>
                <a:spcPct val="150000"/>
              </a:lnSpc>
            </a:pPr>
            <a:r>
              <a:rPr lang="zh-CN" altLang="zh-CN" sz="1600" dirty="0">
                <a:latin typeface="SimSun" panose="02010600030101010101" pitchFamily="2" charset="-122"/>
                <a:ea typeface="SimSun" panose="02010600030101010101" pitchFamily="2" charset="-122"/>
              </a:rPr>
              <a:t>表示为与该句子相关的标签</a:t>
            </a:r>
            <a:endParaRPr lang="en-US" altLang="zh-CN" sz="1600" dirty="0">
              <a:latin typeface="SimSun" panose="02010600030101010101" pitchFamily="2" charset="-122"/>
              <a:ea typeface="SimSun" panose="02010600030101010101" pitchFamily="2" charset="-122"/>
            </a:endParaRPr>
          </a:p>
          <a:p>
            <a:pPr>
              <a:lnSpc>
                <a:spcPct val="150000"/>
              </a:lnSpc>
            </a:pPr>
            <a:r>
              <a:rPr lang="zh-CN" altLang="zh-CN" sz="1600" dirty="0">
                <a:latin typeface="SimSun" panose="02010600030101010101" pitchFamily="2" charset="-122"/>
                <a:ea typeface="SimSun" panose="02010600030101010101" pitchFamily="2" charset="-122"/>
              </a:rPr>
              <a:t>句子自左向右排列</a:t>
            </a:r>
            <a:endParaRPr lang="en-US" altLang="zh-CN" sz="1600" dirty="0">
              <a:latin typeface="SimSun" panose="02010600030101010101" pitchFamily="2" charset="-122"/>
              <a:ea typeface="SimSun" panose="02010600030101010101" pitchFamily="2" charset="-122"/>
            </a:endParaRPr>
          </a:p>
          <a:p>
            <a:pPr algn="just">
              <a:lnSpc>
                <a:spcPct val="150000"/>
              </a:lnSpc>
            </a:pPr>
            <a:r>
              <a:rPr lang="zh-CN" altLang="zh-CN" sz="1600" dirty="0">
                <a:latin typeface="宋体" panose="02010600030101010101" pitchFamily="2" charset="-122"/>
                <a:ea typeface="宋体" panose="02010600030101010101" pitchFamily="2" charset="-122"/>
                <a:cs typeface="宋体" panose="02010600030101010101" pitchFamily="2" charset="-122"/>
              </a:rPr>
              <a:t>用户可以</a:t>
            </a:r>
            <a:r>
              <a:rPr lang="zh-CN" altLang="en-US" sz="1600" dirty="0">
                <a:latin typeface="宋体" panose="02010600030101010101" pitchFamily="2" charset="-122"/>
                <a:ea typeface="宋体" panose="02010600030101010101" pitchFamily="2" charset="-122"/>
                <a:cs typeface="宋体" panose="02010600030101010101" pitchFamily="2" charset="-122"/>
              </a:rPr>
              <a:t>悬停</a:t>
            </a:r>
            <a:r>
              <a:rPr lang="zh-CN" altLang="zh-CN" sz="1600" dirty="0">
                <a:latin typeface="宋体" panose="02010600030101010101" pitchFamily="2" charset="-122"/>
                <a:ea typeface="宋体" panose="02010600030101010101" pitchFamily="2" charset="-122"/>
                <a:cs typeface="宋体" panose="02010600030101010101" pitchFamily="2" charset="-122"/>
              </a:rPr>
              <a:t>在单个节点上</a:t>
            </a:r>
            <a:endParaRPr lang="en-US" altLang="zh-CN" sz="1600" dirty="0">
              <a:latin typeface="宋体" panose="02010600030101010101" pitchFamily="2" charset="-122"/>
              <a:ea typeface="宋体" panose="02010600030101010101" pitchFamily="2" charset="-122"/>
              <a:cs typeface="宋体" panose="02010600030101010101" pitchFamily="2" charset="-122"/>
            </a:endParaRPr>
          </a:p>
          <a:p>
            <a:pPr algn="just">
              <a:lnSpc>
                <a:spcPct val="150000"/>
              </a:lnSpc>
            </a:pPr>
            <a:r>
              <a:rPr lang="zh-CN" altLang="zh-CN" sz="1600" dirty="0">
                <a:latin typeface="宋体" panose="02010600030101010101" pitchFamily="2" charset="-122"/>
                <a:ea typeface="宋体" panose="02010600030101010101" pitchFamily="2" charset="-122"/>
                <a:cs typeface="宋体" panose="02010600030101010101" pitchFamily="2" charset="-122"/>
              </a:rPr>
              <a:t>查看相应的句子即有多少个句子</a:t>
            </a:r>
            <a:r>
              <a:rPr lang="zh-CN" altLang="zh-CN" sz="1600" b="1" dirty="0">
                <a:solidFill>
                  <a:srgbClr val="FFC000"/>
                </a:solidFill>
                <a:latin typeface="宋体" panose="02010600030101010101" pitchFamily="2" charset="-122"/>
                <a:ea typeface="宋体" panose="02010600030101010101" pitchFamily="2" charset="-122"/>
                <a:cs typeface="宋体" panose="02010600030101010101" pitchFamily="2" charset="-122"/>
              </a:rPr>
              <a:t>共享</a:t>
            </a:r>
            <a:r>
              <a:rPr lang="zh-CN" altLang="zh-CN" sz="1600" dirty="0">
                <a:latin typeface="宋体" panose="02010600030101010101" pitchFamily="2" charset="-122"/>
                <a:ea typeface="宋体" panose="02010600030101010101" pitchFamily="2" charset="-122"/>
                <a:cs typeface="宋体" panose="02010600030101010101" pitchFamily="2" charset="-122"/>
              </a:rPr>
              <a:t>该标签组合</a:t>
            </a:r>
            <a:endParaRPr lang="en-US" altLang="zh-CN" sz="1600" dirty="0">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zh-CN" sz="1600" dirty="0">
                <a:latin typeface="SimSun" panose="02010600030101010101" pitchFamily="2" charset="-122"/>
                <a:ea typeface="SimSun" panose="02010600030101010101" pitchFamily="2" charset="-122"/>
              </a:rPr>
              <a:t>使得类别在视觉上优先于句子</a:t>
            </a:r>
            <a:endParaRPr lang="en-US" altLang="zh-CN" sz="1600" dirty="0">
              <a:latin typeface="SimSun" panose="02010600030101010101" pitchFamily="2" charset="-122"/>
              <a:ea typeface="SimSun" panose="02010600030101010101" pitchFamily="2" charset="-122"/>
            </a:endParaRPr>
          </a:p>
          <a:p>
            <a:pPr>
              <a:lnSpc>
                <a:spcPct val="150000"/>
              </a:lnSpc>
            </a:pPr>
            <a:r>
              <a:rPr lang="zh-CN" altLang="zh-CN" sz="1600" dirty="0">
                <a:latin typeface="SimSun" panose="02010600030101010101" pitchFamily="2" charset="-122"/>
                <a:ea typeface="SimSun" panose="02010600030101010101" pitchFamily="2" charset="-122"/>
              </a:rPr>
              <a:t>使得浏览者能够看到整个文本的</a:t>
            </a:r>
            <a:r>
              <a:rPr lang="zh-CN" altLang="zh-CN" sz="1600" dirty="0">
                <a:solidFill>
                  <a:srgbClr val="FFC000"/>
                </a:solidFill>
                <a:latin typeface="SimSun" panose="02010600030101010101" pitchFamily="2" charset="-122"/>
                <a:ea typeface="SimSun" panose="02010600030101010101" pitchFamily="2" charset="-122"/>
              </a:rPr>
              <a:t>趋势</a:t>
            </a:r>
            <a:r>
              <a:rPr lang="zh-CN" altLang="zh-CN" sz="1600" dirty="0">
                <a:latin typeface="SimSun" panose="02010600030101010101" pitchFamily="2" charset="-122"/>
                <a:ea typeface="SimSun" panose="02010600030101010101" pitchFamily="2" charset="-122"/>
              </a:rPr>
              <a:t>和该文本的标签的</a:t>
            </a:r>
            <a:r>
              <a:rPr lang="zh-CN" altLang="zh-CN" sz="1600" dirty="0">
                <a:solidFill>
                  <a:srgbClr val="FFC000"/>
                </a:solidFill>
                <a:latin typeface="SimSun" panose="02010600030101010101" pitchFamily="2" charset="-122"/>
                <a:ea typeface="SimSun" panose="02010600030101010101" pitchFamily="2" charset="-122"/>
              </a:rPr>
              <a:t>相对分布</a:t>
            </a:r>
          </a:p>
        </p:txBody>
      </p:sp>
      <p:pic>
        <p:nvPicPr>
          <p:cNvPr id="8" name="图片 7" descr="图片包含 文本&#10;&#10;描述已自动生成">
            <a:extLst>
              <a:ext uri="{FF2B5EF4-FFF2-40B4-BE49-F238E27FC236}">
                <a16:creationId xmlns:a16="http://schemas.microsoft.com/office/drawing/2014/main" id="{A0269BAB-D618-5248-9912-0D762C98F06D}"/>
              </a:ext>
            </a:extLst>
          </p:cNvPr>
          <p:cNvPicPr>
            <a:picLocks noChangeAspect="1"/>
          </p:cNvPicPr>
          <p:nvPr/>
        </p:nvPicPr>
        <p:blipFill rotWithShape="1">
          <a:blip r:embed="rId2">
            <a:extLst>
              <a:ext uri="{28A0092B-C50C-407E-A947-70E740481C1C}">
                <a14:useLocalDpi xmlns:a14="http://schemas.microsoft.com/office/drawing/2010/main" val="0"/>
              </a:ext>
            </a:extLst>
          </a:blip>
          <a:srcRect l="49473" t="10711" r="9088" b="53403"/>
          <a:stretch/>
        </p:blipFill>
        <p:spPr bwMode="auto">
          <a:xfrm>
            <a:off x="7079185" y="2701802"/>
            <a:ext cx="4593702" cy="2983799"/>
          </a:xfrm>
          <a:prstGeom prst="rect">
            <a:avLst/>
          </a:prstGeom>
          <a:ln>
            <a:noFill/>
          </a:ln>
          <a:extLst>
            <a:ext uri="{53640926-AAD7-44D8-BBD7-CCE9431645EC}">
              <a14:shadowObscured xmlns:a14="http://schemas.microsoft.com/office/drawing/2010/main"/>
            </a:ext>
          </a:extLst>
        </p:spPr>
      </p:pic>
      <p:sp>
        <p:nvSpPr>
          <p:cNvPr id="10" name="文本框 9">
            <a:extLst>
              <a:ext uri="{FF2B5EF4-FFF2-40B4-BE49-F238E27FC236}">
                <a16:creationId xmlns:a16="http://schemas.microsoft.com/office/drawing/2014/main" id="{3FFF3E4D-43DE-3B41-BBC8-D455100239E4}"/>
              </a:ext>
            </a:extLst>
          </p:cNvPr>
          <p:cNvSpPr txBox="1"/>
          <p:nvPr/>
        </p:nvSpPr>
        <p:spPr>
          <a:xfrm>
            <a:off x="2745768" y="2105900"/>
            <a:ext cx="7035230" cy="338554"/>
          </a:xfrm>
          <a:prstGeom prst="rect">
            <a:avLst/>
          </a:prstGeom>
          <a:noFill/>
        </p:spPr>
        <p:txBody>
          <a:bodyPr wrap="square">
            <a:spAutoFit/>
          </a:bodyPr>
          <a:lstStyle/>
          <a:p>
            <a:pPr algn="ctr"/>
            <a:r>
              <a:rPr lang="zh-CN" altLang="zh-CN" sz="1600" kern="0" dirty="0">
                <a:effectLst/>
                <a:ea typeface="宋体" panose="02010600030101010101" pitchFamily="2" charset="-122"/>
                <a:cs typeface="宋体" panose="02010600030101010101" pitchFamily="2" charset="-122"/>
              </a:rPr>
              <a:t>适合描述分层有序的群体，在我们的案例中时有序的多标签句子</a:t>
            </a:r>
            <a:r>
              <a:rPr lang="zh-CN" altLang="zh-CN" sz="1600" dirty="0">
                <a:effectLst/>
              </a:rPr>
              <a:t> </a:t>
            </a:r>
            <a:endParaRPr lang="zh-CN" altLang="en-US" sz="1600" dirty="0"/>
          </a:p>
        </p:txBody>
      </p:sp>
    </p:spTree>
    <p:extLst>
      <p:ext uri="{BB962C8B-B14F-4D97-AF65-F5344CB8AC3E}">
        <p14:creationId xmlns:p14="http://schemas.microsoft.com/office/powerpoint/2010/main" val="2724036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F5C3DEA1-B429-44AF-B4EB-420ADEAEA987}"/>
              </a:ext>
            </a:extLst>
          </p:cNvPr>
          <p:cNvSpPr>
            <a:spLocks noGrp="1"/>
          </p:cNvSpPr>
          <p:nvPr>
            <p:ph type="sldNum" sz="quarter" idx="12"/>
          </p:nvPr>
        </p:nvSpPr>
        <p:spPr/>
        <p:txBody>
          <a:bodyPr/>
          <a:lstStyle/>
          <a:p>
            <a:fld id="{5DD3DB80-B894-403A-B48E-6FDC1A72010E}" type="slidenum">
              <a:rPr lang="zh-CN" altLang="en-US" smtClean="0"/>
              <a:pPr/>
              <a:t>16</a:t>
            </a:fld>
            <a:endParaRPr lang="zh-CN" altLang="en-US"/>
          </a:p>
        </p:txBody>
      </p:sp>
      <p:sp>
        <p:nvSpPr>
          <p:cNvPr id="44" name="iṡ1íḋe">
            <a:extLst>
              <a:ext uri="{FF2B5EF4-FFF2-40B4-BE49-F238E27FC236}">
                <a16:creationId xmlns:a16="http://schemas.microsoft.com/office/drawing/2014/main" id="{60CF4452-D5AC-0244-9F32-4D9599BBC389}"/>
              </a:ext>
            </a:extLst>
          </p:cNvPr>
          <p:cNvSpPr/>
          <p:nvPr/>
        </p:nvSpPr>
        <p:spPr>
          <a:xfrm>
            <a:off x="-11552" y="1"/>
            <a:ext cx="12215105" cy="1538868"/>
          </a:xfrm>
          <a:prstGeom prst="rect">
            <a:avLst/>
          </a:prstGeom>
          <a:solidFill>
            <a:srgbClr val="92D050">
              <a:alpha val="1725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45" name="标题 1">
            <a:extLst>
              <a:ext uri="{FF2B5EF4-FFF2-40B4-BE49-F238E27FC236}">
                <a16:creationId xmlns:a16="http://schemas.microsoft.com/office/drawing/2014/main" id="{EE870F31-0056-364F-8A64-4780BF614A2E}"/>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sp>
        <p:nvSpPr>
          <p:cNvPr id="46" name="文本框 45">
            <a:extLst>
              <a:ext uri="{FF2B5EF4-FFF2-40B4-BE49-F238E27FC236}">
                <a16:creationId xmlns:a16="http://schemas.microsoft.com/office/drawing/2014/main" id="{FC48F3A4-9689-E147-93BE-A11F65DFDE39}"/>
              </a:ext>
            </a:extLst>
          </p:cNvPr>
          <p:cNvSpPr txBox="1"/>
          <p:nvPr/>
        </p:nvSpPr>
        <p:spPr>
          <a:xfrm>
            <a:off x="3106220" y="1666411"/>
            <a:ext cx="5979560" cy="923330"/>
          </a:xfrm>
          <a:prstGeom prst="rect">
            <a:avLst/>
          </a:prstGeom>
          <a:noFill/>
        </p:spPr>
        <p:txBody>
          <a:bodyPr wrap="square" rtlCol="0">
            <a:spAutoFit/>
          </a:bodyPr>
          <a:lstStyle/>
          <a:p>
            <a:r>
              <a:rPr lang="zh-CN" altLang="zh-CN" b="1" dirty="0">
                <a:solidFill>
                  <a:srgbClr val="00B050"/>
                </a:solidFill>
                <a:latin typeface="SimSun" panose="02010600030101010101" pitchFamily="2" charset="-122"/>
                <a:ea typeface="SimSun" panose="02010600030101010101" pitchFamily="2" charset="-122"/>
              </a:rPr>
              <a:t>验证我们的系统和方法</a:t>
            </a:r>
            <a:r>
              <a:rPr lang="zh-CN" altLang="zh-CN" dirty="0">
                <a:latin typeface="SimSun" panose="02010600030101010101" pitchFamily="2" charset="-122"/>
                <a:ea typeface="SimSun" panose="02010600030101010101" pitchFamily="2" charset="-122"/>
              </a:rPr>
              <a:t>：</a:t>
            </a:r>
          </a:p>
          <a:p>
            <a:r>
              <a:rPr lang="zh-CN" altLang="zh-CN" dirty="0">
                <a:latin typeface="SimSun" panose="02010600030101010101" pitchFamily="2" charset="-122"/>
                <a:ea typeface="SimSun" panose="02010600030101010101" pitchFamily="2" charset="-122"/>
              </a:rPr>
              <a:t>普遍的观点中，歌德（德国）的自然科学远不及法国人的经验主义，表明需要了解</a:t>
            </a:r>
            <a:r>
              <a:rPr lang="en-US" altLang="zh-CN" dirty="0">
                <a:latin typeface="SimSun" panose="02010600030101010101" pitchFamily="2" charset="-122"/>
                <a:ea typeface="SimSun" panose="02010600030101010101" pitchFamily="2" charset="-122"/>
              </a:rPr>
              <a:t>empirical</a:t>
            </a:r>
            <a:r>
              <a:rPr lang="zh-CN" altLang="zh-CN" dirty="0">
                <a:latin typeface="SimSun" panose="02010600030101010101" pitchFamily="2" charset="-122"/>
                <a:ea typeface="SimSun" panose="02010600030101010101" pitchFamily="2" charset="-122"/>
              </a:rPr>
              <a:t>与其他类别的关系 </a:t>
            </a:r>
            <a:endParaRPr kumimoji="1" lang="zh-CN" altLang="en-US" dirty="0">
              <a:latin typeface="SimSun" panose="02010600030101010101" pitchFamily="2" charset="-122"/>
              <a:ea typeface="SimSun" panose="02010600030101010101" pitchFamily="2" charset="-122"/>
            </a:endParaRPr>
          </a:p>
        </p:txBody>
      </p:sp>
      <p:pic>
        <p:nvPicPr>
          <p:cNvPr id="47" name="图片 46">
            <a:extLst>
              <a:ext uri="{FF2B5EF4-FFF2-40B4-BE49-F238E27FC236}">
                <a16:creationId xmlns:a16="http://schemas.microsoft.com/office/drawing/2014/main" id="{066E4B9F-EDE3-2648-97C1-B81042DBCE8C}"/>
              </a:ext>
            </a:extLst>
          </p:cNvPr>
          <p:cNvPicPr>
            <a:picLocks noChangeAspect="1"/>
          </p:cNvPicPr>
          <p:nvPr/>
        </p:nvPicPr>
        <p:blipFill rotWithShape="1">
          <a:blip r:embed="rId2">
            <a:extLst>
              <a:ext uri="{28A0092B-C50C-407E-A947-70E740481C1C}">
                <a14:useLocalDpi xmlns:a14="http://schemas.microsoft.com/office/drawing/2010/main" val="0"/>
              </a:ext>
            </a:extLst>
          </a:blip>
          <a:srcRect l="50530" t="56388" r="9703" b="6387"/>
          <a:stretch/>
        </p:blipFill>
        <p:spPr bwMode="auto">
          <a:xfrm>
            <a:off x="7024894" y="2717283"/>
            <a:ext cx="4923155" cy="3456305"/>
          </a:xfrm>
          <a:prstGeom prst="rect">
            <a:avLst/>
          </a:prstGeom>
          <a:ln>
            <a:noFill/>
          </a:ln>
          <a:extLst>
            <a:ext uri="{53640926-AAD7-44D8-BBD7-CCE9431645EC}">
              <a14:shadowObscured xmlns:a14="http://schemas.microsoft.com/office/drawing/2010/main"/>
            </a:ext>
          </a:extLst>
        </p:spPr>
      </p:pic>
      <p:sp>
        <p:nvSpPr>
          <p:cNvPr id="49" name="文本框 48">
            <a:extLst>
              <a:ext uri="{FF2B5EF4-FFF2-40B4-BE49-F238E27FC236}">
                <a16:creationId xmlns:a16="http://schemas.microsoft.com/office/drawing/2014/main" id="{FEFF92DD-B47B-9D4E-8958-B9532C9D9D63}"/>
              </a:ext>
            </a:extLst>
          </p:cNvPr>
          <p:cNvSpPr txBox="1"/>
          <p:nvPr/>
        </p:nvSpPr>
        <p:spPr>
          <a:xfrm>
            <a:off x="822324" y="3344930"/>
            <a:ext cx="6107986" cy="1689373"/>
          </a:xfrm>
          <a:prstGeom prst="rect">
            <a:avLst/>
          </a:prstGeom>
          <a:noFill/>
        </p:spPr>
        <p:txBody>
          <a:bodyPr wrap="square">
            <a:spAutoFit/>
          </a:bodyPr>
          <a:lstStyle/>
          <a:p>
            <a:pPr>
              <a:lnSpc>
                <a:spcPct val="150000"/>
              </a:lnSpc>
            </a:pPr>
            <a:r>
              <a:rPr lang="zh-CN" altLang="zh-CN" sz="1800" dirty="0">
                <a:effectLst/>
                <a:latin typeface="宋体" panose="02010600030101010101" pitchFamily="2" charset="-122"/>
                <a:ea typeface="宋体" panose="02010600030101010101" pitchFamily="2" charset="-122"/>
                <a:cs typeface="宋体" panose="02010600030101010101" pitchFamily="2" charset="-122"/>
              </a:rPr>
              <a:t>图三中，通过</a:t>
            </a:r>
            <a:r>
              <a:rPr lang="zh-CN" altLang="en-US" sz="1800" dirty="0">
                <a:effectLst/>
                <a:latin typeface="宋体" panose="02010600030101010101" pitchFamily="2" charset="-122"/>
                <a:ea typeface="宋体" panose="02010600030101010101" pitchFamily="2" charset="-122"/>
                <a:cs typeface="宋体" panose="02010600030101010101" pitchFamily="2" charset="-122"/>
              </a:rPr>
              <a:t>精读</a:t>
            </a:r>
            <a:r>
              <a:rPr lang="zh-CN" altLang="zh-CN" sz="1800" dirty="0">
                <a:effectLst/>
                <a:latin typeface="宋体" panose="02010600030101010101" pitchFamily="2" charset="-122"/>
                <a:ea typeface="宋体" panose="02010600030101010101" pitchFamily="2" charset="-122"/>
                <a:cs typeface="宋体" panose="02010600030101010101" pitchFamily="2" charset="-122"/>
              </a:rPr>
              <a:t>得到了柱状图</a:t>
            </a:r>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zh-CN" sz="1800" dirty="0">
                <a:effectLst/>
                <a:latin typeface="宋体" panose="02010600030101010101" pitchFamily="2" charset="-122"/>
                <a:ea typeface="宋体" panose="02010600030101010101" pitchFamily="2" charset="-122"/>
                <a:cs typeface="宋体" panose="02010600030101010101" pitchFamily="2" charset="-122"/>
              </a:rPr>
              <a:t>表示两位作者文本中经验性的发现所占的百分比</a:t>
            </a:r>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zh-CN" sz="1800" dirty="0">
                <a:effectLst/>
                <a:latin typeface="宋体" panose="02010600030101010101" pitchFamily="2" charset="-122"/>
                <a:ea typeface="宋体" panose="02010600030101010101" pitchFamily="2" charset="-122"/>
                <a:cs typeface="宋体" panose="02010600030101010101" pitchFamily="2" charset="-122"/>
              </a:rPr>
              <a:t>可以推翻原来的假设</a:t>
            </a:r>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1800" dirty="0">
                <a:effectLst/>
                <a:latin typeface="宋体" panose="02010600030101010101" pitchFamily="2" charset="-122"/>
                <a:ea typeface="宋体" panose="02010600030101010101" pitchFamily="2" charset="-122"/>
                <a:cs typeface="宋体" panose="02010600030101010101" pitchFamily="2" charset="-122"/>
              </a:rPr>
              <a:t>Near-by reading</a:t>
            </a:r>
            <a:r>
              <a:rPr lang="zh-CN" altLang="zh-CN" sz="1800" dirty="0">
                <a:effectLst/>
                <a:latin typeface="宋体" panose="02010600030101010101" pitchFamily="2" charset="-122"/>
                <a:ea typeface="宋体" panose="02010600030101010101" pitchFamily="2" charset="-122"/>
                <a:cs typeface="宋体" panose="02010600030101010101" pitchFamily="2" charset="-122"/>
              </a:rPr>
              <a:t>可以得到更深层的知识</a:t>
            </a:r>
          </a:p>
        </p:txBody>
      </p:sp>
      <p:sp>
        <p:nvSpPr>
          <p:cNvPr id="50" name="框架 49">
            <a:extLst>
              <a:ext uri="{FF2B5EF4-FFF2-40B4-BE49-F238E27FC236}">
                <a16:creationId xmlns:a16="http://schemas.microsoft.com/office/drawing/2014/main" id="{23120ED0-9DCA-6A4B-9095-F53418CAB440}"/>
              </a:ext>
            </a:extLst>
          </p:cNvPr>
          <p:cNvSpPr/>
          <p:nvPr/>
        </p:nvSpPr>
        <p:spPr>
          <a:xfrm>
            <a:off x="6647380" y="2589741"/>
            <a:ext cx="5300669" cy="605522"/>
          </a:xfrm>
          <a:prstGeom prst="fram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Tree>
    <p:extLst>
      <p:ext uri="{BB962C8B-B14F-4D97-AF65-F5344CB8AC3E}">
        <p14:creationId xmlns:p14="http://schemas.microsoft.com/office/powerpoint/2010/main" val="1920470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F5C3DEA1-B429-44AF-B4EB-420ADEAEA987}"/>
              </a:ext>
            </a:extLst>
          </p:cNvPr>
          <p:cNvSpPr>
            <a:spLocks noGrp="1"/>
          </p:cNvSpPr>
          <p:nvPr>
            <p:ph type="sldNum" sz="quarter" idx="12"/>
          </p:nvPr>
        </p:nvSpPr>
        <p:spPr/>
        <p:txBody>
          <a:bodyPr/>
          <a:lstStyle/>
          <a:p>
            <a:fld id="{5DD3DB80-B894-403A-B48E-6FDC1A72010E}" type="slidenum">
              <a:rPr lang="zh-CN" altLang="en-US" smtClean="0"/>
              <a:pPr/>
              <a:t>17</a:t>
            </a:fld>
            <a:endParaRPr lang="zh-CN" altLang="en-US"/>
          </a:p>
        </p:txBody>
      </p:sp>
      <p:sp>
        <p:nvSpPr>
          <p:cNvPr id="44" name="iṡ1íḋe">
            <a:extLst>
              <a:ext uri="{FF2B5EF4-FFF2-40B4-BE49-F238E27FC236}">
                <a16:creationId xmlns:a16="http://schemas.microsoft.com/office/drawing/2014/main" id="{60CF4452-D5AC-0244-9F32-4D9599BBC389}"/>
              </a:ext>
            </a:extLst>
          </p:cNvPr>
          <p:cNvSpPr/>
          <p:nvPr/>
        </p:nvSpPr>
        <p:spPr>
          <a:xfrm>
            <a:off x="-11552" y="1"/>
            <a:ext cx="12215105" cy="1538868"/>
          </a:xfrm>
          <a:prstGeom prst="rect">
            <a:avLst/>
          </a:prstGeom>
          <a:solidFill>
            <a:srgbClr val="92D050">
              <a:alpha val="1725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45" name="标题 1">
            <a:extLst>
              <a:ext uri="{FF2B5EF4-FFF2-40B4-BE49-F238E27FC236}">
                <a16:creationId xmlns:a16="http://schemas.microsoft.com/office/drawing/2014/main" id="{EE870F31-0056-364F-8A64-4780BF614A2E}"/>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sp>
        <p:nvSpPr>
          <p:cNvPr id="46" name="文本框 45">
            <a:extLst>
              <a:ext uri="{FF2B5EF4-FFF2-40B4-BE49-F238E27FC236}">
                <a16:creationId xmlns:a16="http://schemas.microsoft.com/office/drawing/2014/main" id="{FC48F3A4-9689-E147-93BE-A11F65DFDE39}"/>
              </a:ext>
            </a:extLst>
          </p:cNvPr>
          <p:cNvSpPr txBox="1"/>
          <p:nvPr/>
        </p:nvSpPr>
        <p:spPr>
          <a:xfrm>
            <a:off x="3106220" y="1666411"/>
            <a:ext cx="5979560" cy="923330"/>
          </a:xfrm>
          <a:prstGeom prst="rect">
            <a:avLst/>
          </a:prstGeom>
          <a:noFill/>
        </p:spPr>
        <p:txBody>
          <a:bodyPr wrap="square" rtlCol="0">
            <a:spAutoFit/>
          </a:bodyPr>
          <a:lstStyle/>
          <a:p>
            <a:r>
              <a:rPr lang="zh-CN" altLang="zh-CN" b="1" dirty="0">
                <a:solidFill>
                  <a:srgbClr val="00B050"/>
                </a:solidFill>
                <a:latin typeface="SimSun" panose="02010600030101010101" pitchFamily="2" charset="-122"/>
                <a:ea typeface="SimSun" panose="02010600030101010101" pitchFamily="2" charset="-122"/>
              </a:rPr>
              <a:t>验证我们的系统和方法</a:t>
            </a:r>
            <a:r>
              <a:rPr lang="zh-CN" altLang="zh-CN" dirty="0">
                <a:latin typeface="SimSun" panose="02010600030101010101" pitchFamily="2" charset="-122"/>
                <a:ea typeface="SimSun" panose="02010600030101010101" pitchFamily="2" charset="-122"/>
              </a:rPr>
              <a:t>：</a:t>
            </a:r>
          </a:p>
          <a:p>
            <a:r>
              <a:rPr lang="zh-CN" altLang="zh-CN" dirty="0">
                <a:latin typeface="SimSun" panose="02010600030101010101" pitchFamily="2" charset="-122"/>
                <a:ea typeface="SimSun" panose="02010600030101010101" pitchFamily="2" charset="-122"/>
              </a:rPr>
              <a:t>普遍的观点中，歌德（德国）的自然科学远不及法国人的经验主义，表明需要了解</a:t>
            </a:r>
            <a:r>
              <a:rPr lang="en-US" altLang="zh-CN" dirty="0">
                <a:latin typeface="SimSun" panose="02010600030101010101" pitchFamily="2" charset="-122"/>
                <a:ea typeface="SimSun" panose="02010600030101010101" pitchFamily="2" charset="-122"/>
              </a:rPr>
              <a:t>empirical</a:t>
            </a:r>
            <a:r>
              <a:rPr lang="zh-CN" altLang="zh-CN" dirty="0">
                <a:latin typeface="SimSun" panose="02010600030101010101" pitchFamily="2" charset="-122"/>
                <a:ea typeface="SimSun" panose="02010600030101010101" pitchFamily="2" charset="-122"/>
              </a:rPr>
              <a:t>与其他类别的关系 </a:t>
            </a:r>
            <a:endParaRPr kumimoji="1" lang="zh-CN" altLang="en-US" dirty="0">
              <a:latin typeface="SimSun" panose="02010600030101010101" pitchFamily="2" charset="-122"/>
              <a:ea typeface="SimSun" panose="02010600030101010101" pitchFamily="2" charset="-122"/>
            </a:endParaRPr>
          </a:p>
        </p:txBody>
      </p:sp>
      <p:pic>
        <p:nvPicPr>
          <p:cNvPr id="47" name="图片 46">
            <a:extLst>
              <a:ext uri="{FF2B5EF4-FFF2-40B4-BE49-F238E27FC236}">
                <a16:creationId xmlns:a16="http://schemas.microsoft.com/office/drawing/2014/main" id="{066E4B9F-EDE3-2648-97C1-B81042DBCE8C}"/>
              </a:ext>
            </a:extLst>
          </p:cNvPr>
          <p:cNvPicPr>
            <a:picLocks noChangeAspect="1"/>
          </p:cNvPicPr>
          <p:nvPr/>
        </p:nvPicPr>
        <p:blipFill rotWithShape="1">
          <a:blip r:embed="rId2">
            <a:extLst>
              <a:ext uri="{28A0092B-C50C-407E-A947-70E740481C1C}">
                <a14:useLocalDpi xmlns:a14="http://schemas.microsoft.com/office/drawing/2010/main" val="0"/>
              </a:ext>
            </a:extLst>
          </a:blip>
          <a:srcRect l="50530" t="56388" r="9703" b="6387"/>
          <a:stretch/>
        </p:blipFill>
        <p:spPr bwMode="auto">
          <a:xfrm>
            <a:off x="7024894" y="2717283"/>
            <a:ext cx="4923155" cy="3456305"/>
          </a:xfrm>
          <a:prstGeom prst="rect">
            <a:avLst/>
          </a:prstGeom>
          <a:ln>
            <a:noFill/>
          </a:ln>
          <a:extLst>
            <a:ext uri="{53640926-AAD7-44D8-BBD7-CCE9431645EC}">
              <a14:shadowObscured xmlns:a14="http://schemas.microsoft.com/office/drawing/2010/main"/>
            </a:ext>
          </a:extLst>
        </p:spPr>
      </p:pic>
      <p:sp>
        <p:nvSpPr>
          <p:cNvPr id="10" name="文本框 9">
            <a:extLst>
              <a:ext uri="{FF2B5EF4-FFF2-40B4-BE49-F238E27FC236}">
                <a16:creationId xmlns:a16="http://schemas.microsoft.com/office/drawing/2014/main" id="{A231772C-9D18-BC44-85C5-29BE482EB419}"/>
              </a:ext>
            </a:extLst>
          </p:cNvPr>
          <p:cNvSpPr txBox="1"/>
          <p:nvPr/>
        </p:nvSpPr>
        <p:spPr>
          <a:xfrm>
            <a:off x="1021221" y="2717283"/>
            <a:ext cx="5226384" cy="4062651"/>
          </a:xfrm>
          <a:prstGeom prst="rect">
            <a:avLst/>
          </a:prstGeom>
          <a:noFill/>
        </p:spPr>
        <p:txBody>
          <a:bodyPr wrap="square">
            <a:spAutoFit/>
          </a:bodyPr>
          <a:lstStyle/>
          <a:p>
            <a:pPr>
              <a:lnSpc>
                <a:spcPct val="150000"/>
              </a:lnSpc>
            </a:pPr>
            <a:r>
              <a:rPr lang="zh-CN" altLang="en-US" sz="1600" b="1" dirty="0">
                <a:solidFill>
                  <a:srgbClr val="00B050"/>
                </a:solidFill>
                <a:effectLst/>
                <a:latin typeface="SimSun" panose="02010600030101010101" pitchFamily="2" charset="-122"/>
                <a:ea typeface="SimSun" panose="02010600030101010101" pitchFamily="2" charset="-122"/>
                <a:cs typeface="宋体" panose="02010600030101010101" pitchFamily="2" charset="-122"/>
              </a:rPr>
              <a:t>发现</a:t>
            </a:r>
            <a:r>
              <a:rPr lang="zh-CN" altLang="en-US" sz="1600" dirty="0">
                <a:effectLst/>
                <a:latin typeface="SimSun" panose="02010600030101010101" pitchFamily="2" charset="-122"/>
                <a:ea typeface="SimSun" panose="02010600030101010101" pitchFamily="2" charset="-122"/>
                <a:cs typeface="宋体" panose="02010600030101010101" pitchFamily="2" charset="-122"/>
              </a:rPr>
              <a:t>：</a:t>
            </a:r>
            <a:r>
              <a:rPr lang="zh-CN" altLang="zh-CN" sz="1600" dirty="0">
                <a:effectLst/>
                <a:latin typeface="SimSun" panose="02010600030101010101" pitchFamily="2" charset="-122"/>
                <a:ea typeface="SimSun" panose="02010600030101010101" pitchFamily="2" charset="-122"/>
                <a:cs typeface="宋体" panose="02010600030101010101" pitchFamily="2" charset="-122"/>
              </a:rPr>
              <a:t>歌德</a:t>
            </a:r>
            <a:r>
              <a:rPr lang="en-US" altLang="zh-CN" sz="1600" dirty="0">
                <a:effectLst/>
                <a:latin typeface="SimSun" panose="02010600030101010101" pitchFamily="2" charset="-122"/>
                <a:ea typeface="SimSun" panose="02010600030101010101" pitchFamily="2" charset="-122"/>
                <a:cs typeface="宋体" panose="02010600030101010101" pitchFamily="2" charset="-122"/>
              </a:rPr>
              <a:t>Romantic </a:t>
            </a:r>
            <a:r>
              <a:rPr lang="zh-CN" altLang="zh-CN" sz="1600" dirty="0">
                <a:effectLst/>
                <a:latin typeface="SimSun" panose="02010600030101010101" pitchFamily="2" charset="-122"/>
                <a:ea typeface="SimSun" panose="02010600030101010101" pitchFamily="2" charset="-122"/>
                <a:cs typeface="宋体" panose="02010600030101010101" pitchFamily="2" charset="-122"/>
              </a:rPr>
              <a:t>和</a:t>
            </a:r>
            <a:r>
              <a:rPr lang="en-US" altLang="zh-CN" sz="1600" dirty="0">
                <a:effectLst/>
                <a:latin typeface="SimSun" panose="02010600030101010101" pitchFamily="2" charset="-122"/>
                <a:ea typeface="SimSun" panose="02010600030101010101" pitchFamily="2" charset="-122"/>
                <a:cs typeface="宋体" panose="02010600030101010101" pitchFamily="2" charset="-122"/>
              </a:rPr>
              <a:t>Empirical</a:t>
            </a:r>
            <a:r>
              <a:rPr lang="zh-CN" altLang="zh-CN" sz="1600" dirty="0">
                <a:effectLst/>
                <a:latin typeface="SimSun" panose="02010600030101010101" pitchFamily="2" charset="-122"/>
                <a:ea typeface="SimSun" panose="02010600030101010101" pitchFamily="2" charset="-122"/>
                <a:cs typeface="宋体" panose="02010600030101010101" pitchFamily="2" charset="-122"/>
              </a:rPr>
              <a:t>类别之间有很强的关联</a:t>
            </a:r>
            <a:r>
              <a:rPr lang="zh-CN" altLang="en-US" sz="1600" dirty="0">
                <a:latin typeface="SimSun" panose="02010600030101010101" pitchFamily="2" charset="-122"/>
                <a:ea typeface="SimSun" panose="02010600030101010101" pitchFamily="2" charset="-122"/>
                <a:cs typeface="宋体" panose="02010600030101010101" pitchFamily="2" charset="-122"/>
              </a:rPr>
              <a:t>，</a:t>
            </a:r>
            <a:r>
              <a:rPr lang="zh-CN" altLang="zh-CN" sz="1600" dirty="0">
                <a:effectLst/>
                <a:latin typeface="SimSun" panose="02010600030101010101" pitchFamily="2" charset="-122"/>
                <a:ea typeface="SimSun" panose="02010600030101010101" pitchFamily="2" charset="-122"/>
                <a:cs typeface="宋体" panose="02010600030101010101" pitchFamily="2" charset="-122"/>
              </a:rPr>
              <a:t>但</a:t>
            </a:r>
            <a:r>
              <a:rPr lang="en-US" altLang="zh-CN" sz="1600" dirty="0">
                <a:effectLst/>
                <a:latin typeface="SimSun" panose="02010600030101010101" pitchFamily="2" charset="-122"/>
                <a:ea typeface="SimSun" panose="02010600030101010101" pitchFamily="2" charset="-122"/>
                <a:cs typeface="宋体" panose="02010600030101010101" pitchFamily="2" charset="-122"/>
              </a:rPr>
              <a:t>DC1</a:t>
            </a:r>
            <a:r>
              <a:rPr lang="zh-CN" altLang="zh-CN" sz="1600" dirty="0">
                <a:effectLst/>
                <a:latin typeface="SimSun" panose="02010600030101010101" pitchFamily="2" charset="-122"/>
                <a:ea typeface="SimSun" panose="02010600030101010101" pitchFamily="2" charset="-122"/>
                <a:cs typeface="宋体" panose="02010600030101010101" pitchFamily="2" charset="-122"/>
              </a:rPr>
              <a:t>中两类是分开的</a:t>
            </a:r>
            <a:endParaRPr lang="en-US" altLang="zh-CN" sz="1600" dirty="0">
              <a:effectLst/>
              <a:latin typeface="SimSun" panose="02010600030101010101" pitchFamily="2" charset="-122"/>
              <a:ea typeface="SimSun" panose="02010600030101010101" pitchFamily="2" charset="-122"/>
              <a:cs typeface="宋体" panose="02010600030101010101" pitchFamily="2" charset="-122"/>
            </a:endParaRPr>
          </a:p>
          <a:p>
            <a:pPr>
              <a:lnSpc>
                <a:spcPct val="150000"/>
              </a:lnSpc>
            </a:pPr>
            <a:r>
              <a:rPr lang="zh-CN" altLang="zh-CN" sz="1600" dirty="0">
                <a:latin typeface="SimSun" panose="02010600030101010101" pitchFamily="2" charset="-122"/>
                <a:ea typeface="SimSun" panose="02010600030101010101" pitchFamily="2" charset="-122"/>
              </a:rPr>
              <a:t>由此</a:t>
            </a:r>
            <a:r>
              <a:rPr lang="zh-CN" altLang="en-US" sz="1600" dirty="0">
                <a:latin typeface="SimSun" panose="02010600030101010101" pitchFamily="2" charset="-122"/>
                <a:ea typeface="SimSun" panose="02010600030101010101" pitchFamily="2" charset="-122"/>
              </a:rPr>
              <a:t>得出</a:t>
            </a:r>
            <a:r>
              <a:rPr lang="zh-CN" altLang="zh-CN" sz="1600" dirty="0">
                <a:latin typeface="SimSun" panose="02010600030101010101" pitchFamily="2" charset="-122"/>
                <a:ea typeface="SimSun" panose="02010600030101010101" pitchFamily="2" charset="-122"/>
              </a:rPr>
              <a:t>，两位作者以不同的方式处理和表达他们的经验发现</a:t>
            </a:r>
          </a:p>
          <a:p>
            <a:pPr>
              <a:lnSpc>
                <a:spcPct val="150000"/>
              </a:lnSpc>
            </a:pPr>
            <a:r>
              <a:rPr lang="zh-CN" altLang="zh-CN" sz="1600" b="1" dirty="0">
                <a:solidFill>
                  <a:srgbClr val="00B050"/>
                </a:solidFill>
                <a:latin typeface="SimSun" panose="02010600030101010101" pitchFamily="2" charset="-122"/>
                <a:ea typeface="SimSun" panose="02010600030101010101" pitchFamily="2" charset="-122"/>
              </a:rPr>
              <a:t>歌德</a:t>
            </a:r>
            <a:r>
              <a:rPr lang="zh-CN" altLang="zh-CN" sz="1600" dirty="0">
                <a:latin typeface="SimSun" panose="02010600030101010101" pitchFamily="2" charset="-122"/>
                <a:ea typeface="SimSun" panose="02010600030101010101" pitchFamily="2" charset="-122"/>
              </a:rPr>
              <a:t>：对自然的体验是通过浪漫主义语言直接转化的</a:t>
            </a:r>
          </a:p>
          <a:p>
            <a:pPr>
              <a:lnSpc>
                <a:spcPct val="150000"/>
              </a:lnSpc>
            </a:pPr>
            <a:r>
              <a:rPr lang="en-US" altLang="zh-CN" sz="1600" b="1" dirty="0">
                <a:solidFill>
                  <a:srgbClr val="00B050"/>
                </a:solidFill>
                <a:latin typeface="SimSun" panose="02010600030101010101" pitchFamily="2" charset="-122"/>
                <a:ea typeface="SimSun" panose="02010600030101010101" pitchFamily="2" charset="-122"/>
              </a:rPr>
              <a:t>DC</a:t>
            </a:r>
            <a:r>
              <a:rPr lang="zh-CN" altLang="zh-CN" sz="1600" dirty="0">
                <a:latin typeface="SimSun" panose="02010600030101010101" pitchFamily="2" charset="-122"/>
                <a:ea typeface="SimSun" panose="02010600030101010101" pitchFamily="2" charset="-122"/>
              </a:rPr>
              <a:t>：将浪漫主义语言视作一个概念系统，选择在特定的地方使用</a:t>
            </a:r>
          </a:p>
          <a:p>
            <a:pPr>
              <a:lnSpc>
                <a:spcPct val="150000"/>
              </a:lnSpc>
            </a:pPr>
            <a:r>
              <a:rPr lang="zh-CN" altLang="zh-CN" sz="1600" b="1" dirty="0">
                <a:solidFill>
                  <a:srgbClr val="00B050"/>
                </a:solidFill>
                <a:latin typeface="SimSun" panose="02010600030101010101" pitchFamily="2" charset="-122"/>
                <a:ea typeface="SimSun" panose="02010600030101010101" pitchFamily="2" charset="-122"/>
              </a:rPr>
              <a:t>结论</a:t>
            </a:r>
            <a:r>
              <a:rPr lang="zh-CN" altLang="zh-CN" sz="1600" dirty="0">
                <a:latin typeface="SimSun" panose="02010600030101010101" pitchFamily="2" charset="-122"/>
                <a:ea typeface="SimSun" panose="02010600030101010101" pitchFamily="2" charset="-122"/>
              </a:rPr>
              <a:t>：作者之间的真正差异与经验数据的数量无关，而实际是每个作者在整个文本中如何表达他们的经验内容表达科学信息的方式的差异是一个微妙而重要的问题。</a:t>
            </a:r>
          </a:p>
          <a:p>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3" name="框架 2">
            <a:extLst>
              <a:ext uri="{FF2B5EF4-FFF2-40B4-BE49-F238E27FC236}">
                <a16:creationId xmlns:a16="http://schemas.microsoft.com/office/drawing/2014/main" id="{3D96F721-038E-784F-A61A-0FC90E156ADC}"/>
              </a:ext>
            </a:extLst>
          </p:cNvPr>
          <p:cNvSpPr/>
          <p:nvPr/>
        </p:nvSpPr>
        <p:spPr>
          <a:xfrm>
            <a:off x="7024894" y="3087881"/>
            <a:ext cx="5017739" cy="1399854"/>
          </a:xfrm>
          <a:prstGeom prst="fram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Tree>
    <p:extLst>
      <p:ext uri="{BB962C8B-B14F-4D97-AF65-F5344CB8AC3E}">
        <p14:creationId xmlns:p14="http://schemas.microsoft.com/office/powerpoint/2010/main" val="7415626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730555" y="4205888"/>
            <a:ext cx="4730890" cy="1167495"/>
          </a:xfrm>
        </p:spPr>
        <p:txBody>
          <a:bodyPr>
            <a:normAutofit/>
          </a:bodyPr>
          <a:lstStyle/>
          <a:p>
            <a:r>
              <a:rPr lang="en-US" altLang="zh-CN" dirty="0"/>
              <a:t>Thanks.</a:t>
            </a:r>
            <a:br>
              <a:rPr lang="en-US" altLang="zh-CN" dirty="0"/>
            </a:br>
            <a:r>
              <a:rPr lang="en-US" altLang="zh-CN" dirty="0"/>
              <a:t>Q&amp;A</a:t>
            </a:r>
            <a:endParaRPr lang="zh-CN" altLang="en-US" dirty="0"/>
          </a:p>
        </p:txBody>
      </p:sp>
      <p:sp>
        <p:nvSpPr>
          <p:cNvPr id="16" name="文本框 15"/>
          <p:cNvSpPr txBox="1">
            <a:spLocks/>
          </p:cNvSpPr>
          <p:nvPr/>
        </p:nvSpPr>
        <p:spPr>
          <a:xfrm>
            <a:off x="8730061" y="2644082"/>
            <a:ext cx="2613497" cy="566479"/>
          </a:xfrm>
          <a:prstGeom prst="rect">
            <a:avLst/>
          </a:prstGeom>
          <a:noFill/>
        </p:spPr>
        <p:txBody>
          <a:bodyPr wrap="none" rtlCol="0">
            <a:prstTxWarp prst="textPlain">
              <a:avLst/>
            </a:prstTxWarp>
            <a:spAutoFit/>
          </a:bodyPr>
          <a:lstStyle/>
          <a:p>
            <a:r>
              <a:rPr lang="en-US" altLang="zh-CN" sz="9600" b="1" dirty="0">
                <a:solidFill>
                  <a:schemeClr val="bg1"/>
                </a:solidFill>
              </a:rPr>
              <a:t>THANKS</a:t>
            </a:r>
            <a:endParaRPr lang="zh-CN" altLang="en-US" sz="9600" b="1" dirty="0">
              <a:solidFill>
                <a:schemeClr val="bg1"/>
              </a:solidFill>
            </a:endParaRPr>
          </a:p>
        </p:txBody>
      </p:sp>
    </p:spTree>
    <p:custDataLst>
      <p:tags r:id="rId1"/>
    </p:custDataLst>
    <p:extLst>
      <p:ext uri="{BB962C8B-B14F-4D97-AF65-F5344CB8AC3E}">
        <p14:creationId xmlns:p14="http://schemas.microsoft.com/office/powerpoint/2010/main" val="21552350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1151A0-CC2B-4687-BA8D-15E600018B4A}"/>
              </a:ext>
            </a:extLst>
          </p:cNvPr>
          <p:cNvSpPr>
            <a:spLocks noGrp="1"/>
          </p:cNvSpPr>
          <p:nvPr>
            <p:ph type="title"/>
          </p:nvPr>
        </p:nvSpPr>
        <p:spPr/>
        <p:txBody>
          <a:bodyPr/>
          <a:lstStyle/>
          <a:p>
            <a:r>
              <a:rPr lang="zh-CN" altLang="en-US" dirty="0">
                <a:ea typeface="SimSun" panose="02010600030101010101" pitchFamily="2" charset="-122"/>
              </a:rPr>
              <a:t>精读与远读</a:t>
            </a:r>
          </a:p>
        </p:txBody>
      </p:sp>
      <p:sp>
        <p:nvSpPr>
          <p:cNvPr id="4" name="灯片编号占位符 3">
            <a:extLst>
              <a:ext uri="{FF2B5EF4-FFF2-40B4-BE49-F238E27FC236}">
                <a16:creationId xmlns:a16="http://schemas.microsoft.com/office/drawing/2014/main" id="{31ED20A9-1C62-4F80-B9D9-668E174CE6FE}"/>
              </a:ext>
            </a:extLst>
          </p:cNvPr>
          <p:cNvSpPr>
            <a:spLocks noGrp="1"/>
          </p:cNvSpPr>
          <p:nvPr>
            <p:ph type="sldNum" sz="quarter" idx="12"/>
          </p:nvPr>
        </p:nvSpPr>
        <p:spPr/>
        <p:txBody>
          <a:bodyPr/>
          <a:lstStyle/>
          <a:p>
            <a:fld id="{5DD3DB80-B894-403A-B48E-6FDC1A72010E}" type="slidenum">
              <a:rPr lang="zh-CN" altLang="en-US" smtClean="0"/>
              <a:pPr/>
              <a:t>2</a:t>
            </a:fld>
            <a:endParaRPr lang="zh-CN" altLang="en-US"/>
          </a:p>
        </p:txBody>
      </p:sp>
      <p:sp>
        <p:nvSpPr>
          <p:cNvPr id="10" name="íślïdè">
            <a:extLst>
              <a:ext uri="{FF2B5EF4-FFF2-40B4-BE49-F238E27FC236}">
                <a16:creationId xmlns:a16="http://schemas.microsoft.com/office/drawing/2014/main" id="{34D418EB-74EF-4654-B788-CA1BCF41DF0B}"/>
              </a:ext>
            </a:extLst>
          </p:cNvPr>
          <p:cNvSpPr/>
          <p:nvPr/>
        </p:nvSpPr>
        <p:spPr bwMode="auto">
          <a:xfrm>
            <a:off x="11199628" y="152803"/>
            <a:ext cx="544188" cy="601595"/>
          </a:xfrm>
          <a:custGeom>
            <a:avLst/>
            <a:gdLst>
              <a:gd name="T0" fmla="*/ 630 w 775"/>
              <a:gd name="T1" fmla="*/ 746 h 772"/>
              <a:gd name="T2" fmla="*/ 628 w 775"/>
              <a:gd name="T3" fmla="*/ 747 h 772"/>
              <a:gd name="T4" fmla="*/ 533 w 775"/>
              <a:gd name="T5" fmla="*/ 772 h 772"/>
              <a:gd name="T6" fmla="*/ 385 w 775"/>
              <a:gd name="T7" fmla="*/ 641 h 772"/>
              <a:gd name="T8" fmla="*/ 418 w 775"/>
              <a:gd name="T9" fmla="*/ 537 h 772"/>
              <a:gd name="T10" fmla="*/ 421 w 775"/>
              <a:gd name="T11" fmla="*/ 529 h 772"/>
              <a:gd name="T12" fmla="*/ 34 w 775"/>
              <a:gd name="T13" fmla="*/ 159 h 772"/>
              <a:gd name="T14" fmla="*/ 37 w 775"/>
              <a:gd name="T15" fmla="*/ 37 h 772"/>
              <a:gd name="T16" fmla="*/ 37 w 775"/>
              <a:gd name="T17" fmla="*/ 37 h 772"/>
              <a:gd name="T18" fmla="*/ 159 w 775"/>
              <a:gd name="T19" fmla="*/ 34 h 772"/>
              <a:gd name="T20" fmla="*/ 527 w 775"/>
              <a:gd name="T21" fmla="*/ 419 h 772"/>
              <a:gd name="T22" fmla="*/ 540 w 775"/>
              <a:gd name="T23" fmla="*/ 416 h 772"/>
              <a:gd name="T24" fmla="*/ 643 w 775"/>
              <a:gd name="T25" fmla="*/ 382 h 772"/>
              <a:gd name="T26" fmla="*/ 775 w 775"/>
              <a:gd name="T27" fmla="*/ 530 h 772"/>
              <a:gd name="T28" fmla="*/ 749 w 775"/>
              <a:gd name="T29" fmla="*/ 625 h 772"/>
              <a:gd name="T30" fmla="*/ 749 w 775"/>
              <a:gd name="T31" fmla="*/ 627 h 772"/>
              <a:gd name="T32" fmla="*/ 745 w 775"/>
              <a:gd name="T33" fmla="*/ 623 h 772"/>
              <a:gd name="T34" fmla="*/ 646 w 775"/>
              <a:gd name="T35" fmla="*/ 524 h 772"/>
              <a:gd name="T36" fmla="*/ 567 w 775"/>
              <a:gd name="T37" fmla="*/ 564 h 772"/>
              <a:gd name="T38" fmla="*/ 527 w 775"/>
              <a:gd name="T39" fmla="*/ 644 h 772"/>
              <a:gd name="T40" fmla="*/ 625 w 775"/>
              <a:gd name="T41" fmla="*/ 742 h 772"/>
              <a:gd name="T42" fmla="*/ 630 w 775"/>
              <a:gd name="T43" fmla="*/ 746 h 772"/>
              <a:gd name="T44" fmla="*/ 129 w 775"/>
              <a:gd name="T45" fmla="*/ 129 h 772"/>
              <a:gd name="T46" fmla="*/ 71 w 775"/>
              <a:gd name="T47" fmla="*/ 129 h 772"/>
              <a:gd name="T48" fmla="*/ 71 w 775"/>
              <a:gd name="T49" fmla="*/ 70 h 772"/>
              <a:gd name="T50" fmla="*/ 129 w 775"/>
              <a:gd name="T51" fmla="*/ 70 h 772"/>
              <a:gd name="T52" fmla="*/ 129 w 775"/>
              <a:gd name="T53" fmla="*/ 129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75" h="772">
                <a:moveTo>
                  <a:pt x="630" y="746"/>
                </a:moveTo>
                <a:cubicBezTo>
                  <a:pt x="628" y="747"/>
                  <a:pt x="628" y="747"/>
                  <a:pt x="628" y="747"/>
                </a:cubicBezTo>
                <a:cubicBezTo>
                  <a:pt x="533" y="772"/>
                  <a:pt x="533" y="772"/>
                  <a:pt x="533" y="772"/>
                </a:cubicBezTo>
                <a:cubicBezTo>
                  <a:pt x="385" y="641"/>
                  <a:pt x="385" y="641"/>
                  <a:pt x="385" y="641"/>
                </a:cubicBezTo>
                <a:cubicBezTo>
                  <a:pt x="418" y="537"/>
                  <a:pt x="418" y="537"/>
                  <a:pt x="418" y="537"/>
                </a:cubicBezTo>
                <a:cubicBezTo>
                  <a:pt x="421" y="529"/>
                  <a:pt x="421" y="529"/>
                  <a:pt x="421" y="529"/>
                </a:cubicBezTo>
                <a:cubicBezTo>
                  <a:pt x="34" y="159"/>
                  <a:pt x="34" y="159"/>
                  <a:pt x="34" y="159"/>
                </a:cubicBezTo>
                <a:cubicBezTo>
                  <a:pt x="0" y="127"/>
                  <a:pt x="4" y="70"/>
                  <a:pt x="37" y="37"/>
                </a:cubicBezTo>
                <a:cubicBezTo>
                  <a:pt x="37" y="37"/>
                  <a:pt x="37" y="37"/>
                  <a:pt x="37" y="37"/>
                </a:cubicBezTo>
                <a:cubicBezTo>
                  <a:pt x="70" y="4"/>
                  <a:pt x="127" y="0"/>
                  <a:pt x="159" y="34"/>
                </a:cubicBezTo>
                <a:cubicBezTo>
                  <a:pt x="527" y="419"/>
                  <a:pt x="527" y="419"/>
                  <a:pt x="527" y="419"/>
                </a:cubicBezTo>
                <a:cubicBezTo>
                  <a:pt x="540" y="416"/>
                  <a:pt x="540" y="416"/>
                  <a:pt x="540" y="416"/>
                </a:cubicBezTo>
                <a:cubicBezTo>
                  <a:pt x="643" y="382"/>
                  <a:pt x="643" y="382"/>
                  <a:pt x="643" y="382"/>
                </a:cubicBezTo>
                <a:cubicBezTo>
                  <a:pt x="775" y="530"/>
                  <a:pt x="775" y="530"/>
                  <a:pt x="775" y="530"/>
                </a:cubicBezTo>
                <a:cubicBezTo>
                  <a:pt x="749" y="625"/>
                  <a:pt x="749" y="625"/>
                  <a:pt x="749" y="625"/>
                </a:cubicBezTo>
                <a:cubicBezTo>
                  <a:pt x="749" y="627"/>
                  <a:pt x="749" y="627"/>
                  <a:pt x="749" y="627"/>
                </a:cubicBezTo>
                <a:cubicBezTo>
                  <a:pt x="745" y="623"/>
                  <a:pt x="745" y="623"/>
                  <a:pt x="745" y="623"/>
                </a:cubicBezTo>
                <a:cubicBezTo>
                  <a:pt x="646" y="524"/>
                  <a:pt x="646" y="524"/>
                  <a:pt x="646" y="524"/>
                </a:cubicBezTo>
                <a:cubicBezTo>
                  <a:pt x="567" y="564"/>
                  <a:pt x="567" y="564"/>
                  <a:pt x="567" y="564"/>
                </a:cubicBezTo>
                <a:cubicBezTo>
                  <a:pt x="527" y="644"/>
                  <a:pt x="527" y="644"/>
                  <a:pt x="527" y="644"/>
                </a:cubicBezTo>
                <a:cubicBezTo>
                  <a:pt x="625" y="742"/>
                  <a:pt x="625" y="742"/>
                  <a:pt x="625" y="742"/>
                </a:cubicBezTo>
                <a:cubicBezTo>
                  <a:pt x="630" y="746"/>
                  <a:pt x="630" y="746"/>
                  <a:pt x="630" y="746"/>
                </a:cubicBezTo>
                <a:close/>
                <a:moveTo>
                  <a:pt x="129" y="129"/>
                </a:moveTo>
                <a:cubicBezTo>
                  <a:pt x="113" y="145"/>
                  <a:pt x="87" y="145"/>
                  <a:pt x="71" y="129"/>
                </a:cubicBezTo>
                <a:cubicBezTo>
                  <a:pt x="55" y="113"/>
                  <a:pt x="55" y="86"/>
                  <a:pt x="71" y="70"/>
                </a:cubicBezTo>
                <a:cubicBezTo>
                  <a:pt x="87" y="54"/>
                  <a:pt x="113" y="54"/>
                  <a:pt x="129" y="70"/>
                </a:cubicBezTo>
                <a:cubicBezTo>
                  <a:pt x="145" y="86"/>
                  <a:pt x="145" y="113"/>
                  <a:pt x="129" y="129"/>
                </a:cubicBezTo>
                <a:close/>
              </a:path>
            </a:pathLst>
          </a:custGeom>
          <a:solidFill>
            <a:schemeClr val="accent1"/>
          </a:solidFill>
          <a:ln>
            <a:noFill/>
          </a:ln>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a:ln>
                <a:noFill/>
              </a:ln>
              <a:solidFill>
                <a:srgbClr val="000000"/>
              </a:solidFill>
              <a:effectLst/>
              <a:uLnTx/>
              <a:uFillTx/>
            </a:endParaRPr>
          </a:p>
        </p:txBody>
      </p:sp>
      <p:sp>
        <p:nvSpPr>
          <p:cNvPr id="23" name="ïsḷíḑè">
            <a:extLst>
              <a:ext uri="{FF2B5EF4-FFF2-40B4-BE49-F238E27FC236}">
                <a16:creationId xmlns:a16="http://schemas.microsoft.com/office/drawing/2014/main" id="{D2106C92-8B3B-8940-82F9-83DC3B87391C}"/>
              </a:ext>
            </a:extLst>
          </p:cNvPr>
          <p:cNvSpPr/>
          <p:nvPr/>
        </p:nvSpPr>
        <p:spPr>
          <a:xfrm>
            <a:off x="3457700" y="958357"/>
            <a:ext cx="5275010" cy="923330"/>
          </a:xfrm>
          <a:prstGeom prst="rect">
            <a:avLst/>
          </a:prstGeom>
        </p:spPr>
        <p:txBody>
          <a:bodyPr wrap="square" anchor="ctr" anchorCtr="1">
            <a:noAutofit/>
          </a:bodyPr>
          <a:lstStyle/>
          <a:p>
            <a:pPr algn="ctr"/>
            <a:r>
              <a:rPr lang="zh-CN" altLang="en-US" sz="3600" b="1" spc="300" dirty="0">
                <a:solidFill>
                  <a:schemeClr val="accent3">
                    <a:lumMod val="75000"/>
                  </a:schemeClr>
                </a:solidFill>
                <a:latin typeface="Calibri" panose="020F0502020204030204" pitchFamily="34" charset="0"/>
                <a:cs typeface="Calibri" panose="020F0502020204030204" pitchFamily="34" charset="0"/>
              </a:rPr>
              <a:t>精读</a:t>
            </a:r>
            <a:r>
              <a:rPr lang="zh-CN" altLang="en-US" sz="2800" b="1" spc="300" dirty="0">
                <a:solidFill>
                  <a:schemeClr val="accent3">
                    <a:lumMod val="75000"/>
                  </a:schemeClr>
                </a:solidFill>
                <a:latin typeface="Calibri" panose="020F0502020204030204" pitchFamily="34" charset="0"/>
                <a:cs typeface="Calibri" panose="020F0502020204030204" pitchFamily="34" charset="0"/>
              </a:rPr>
              <a:t>（</a:t>
            </a:r>
            <a:r>
              <a:rPr lang="en-US" altLang="zh-CN" sz="2800" b="1" spc="300" dirty="0">
                <a:solidFill>
                  <a:schemeClr val="accent3">
                    <a:lumMod val="75000"/>
                  </a:schemeClr>
                </a:solidFill>
                <a:latin typeface="Calibri" panose="020F0502020204030204" pitchFamily="34" charset="0"/>
                <a:cs typeface="Calibri" panose="020F0502020204030204" pitchFamily="34" charset="0"/>
              </a:rPr>
              <a:t>close reading</a:t>
            </a:r>
            <a:r>
              <a:rPr lang="zh-CN" altLang="en-US" sz="2800" b="1" spc="300" dirty="0">
                <a:solidFill>
                  <a:schemeClr val="accent3">
                    <a:lumMod val="75000"/>
                  </a:schemeClr>
                </a:solidFill>
                <a:latin typeface="Calibri" panose="020F0502020204030204" pitchFamily="34" charset="0"/>
                <a:cs typeface="Calibri" panose="020F0502020204030204" pitchFamily="34" charset="0"/>
              </a:rPr>
              <a:t>）</a:t>
            </a:r>
            <a:endParaRPr lang="en-US" altLang="zh-CN" sz="2800" b="1" spc="300" dirty="0">
              <a:solidFill>
                <a:schemeClr val="accent3">
                  <a:lumMod val="75000"/>
                </a:schemeClr>
              </a:solidFill>
              <a:latin typeface="Calibri" panose="020F0502020204030204" pitchFamily="34" charset="0"/>
              <a:cs typeface="Calibri" panose="020F0502020204030204" pitchFamily="34" charset="0"/>
            </a:endParaRPr>
          </a:p>
        </p:txBody>
      </p:sp>
      <p:sp>
        <p:nvSpPr>
          <p:cNvPr id="24" name="矩形 23">
            <a:extLst>
              <a:ext uri="{FF2B5EF4-FFF2-40B4-BE49-F238E27FC236}">
                <a16:creationId xmlns:a16="http://schemas.microsoft.com/office/drawing/2014/main" id="{07A97F38-2F4B-174E-98C7-D1F46959C9EC}"/>
              </a:ext>
            </a:extLst>
          </p:cNvPr>
          <p:cNvSpPr/>
          <p:nvPr/>
        </p:nvSpPr>
        <p:spPr>
          <a:xfrm>
            <a:off x="2525530" y="1936570"/>
            <a:ext cx="122053" cy="133815"/>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kumimoji="1" lang="zh-CN" altLang="en-US"/>
          </a:p>
        </p:txBody>
      </p:sp>
      <p:sp>
        <p:nvSpPr>
          <p:cNvPr id="25" name="文本框 24">
            <a:extLst>
              <a:ext uri="{FF2B5EF4-FFF2-40B4-BE49-F238E27FC236}">
                <a16:creationId xmlns:a16="http://schemas.microsoft.com/office/drawing/2014/main" id="{D8CA0EC6-9E57-1349-93A3-1304B406052C}"/>
              </a:ext>
            </a:extLst>
          </p:cNvPr>
          <p:cNvSpPr txBox="1"/>
          <p:nvPr/>
        </p:nvSpPr>
        <p:spPr>
          <a:xfrm>
            <a:off x="2862492" y="1855532"/>
            <a:ext cx="6468044" cy="646331"/>
          </a:xfrm>
          <a:prstGeom prst="rect">
            <a:avLst/>
          </a:prstGeom>
          <a:noFill/>
        </p:spPr>
        <p:txBody>
          <a:bodyPr wrap="square" rtlCol="0">
            <a:spAutoFit/>
          </a:bodyPr>
          <a:lstStyle/>
          <a:p>
            <a:r>
              <a:rPr lang="zh-CN" altLang="zh-CN" dirty="0">
                <a:latin typeface="SimSun" panose="02010600030101010101" pitchFamily="2" charset="-122"/>
                <a:ea typeface="SimSun" panose="02010600030101010101" pitchFamily="2" charset="-122"/>
                <a:cs typeface="Calibri" panose="020F0502020204030204" pitchFamily="34" charset="0"/>
              </a:rPr>
              <a:t>书面形式的历史资料，通过细读的方法，即</a:t>
            </a:r>
            <a:r>
              <a:rPr lang="zh-CN" altLang="zh-CN" b="1" dirty="0">
                <a:latin typeface="SimSun" panose="02010600030101010101" pitchFamily="2" charset="-122"/>
                <a:ea typeface="SimSun" panose="02010600030101010101" pitchFamily="2" charset="-122"/>
                <a:cs typeface="Calibri" panose="020F0502020204030204" pitchFamily="34" charset="0"/>
              </a:rPr>
              <a:t>学者</a:t>
            </a:r>
            <a:r>
              <a:rPr lang="zh-CN" altLang="zh-CN" dirty="0">
                <a:latin typeface="SimSun" panose="02010600030101010101" pitchFamily="2" charset="-122"/>
                <a:ea typeface="SimSun" panose="02010600030101010101" pitchFamily="2" charset="-122"/>
                <a:cs typeface="Calibri" panose="020F0502020204030204" pitchFamily="34" charset="0"/>
              </a:rPr>
              <a:t>仔细研究特定文本以确定其信息的意图的过程 </a:t>
            </a:r>
            <a:endParaRPr kumimoji="1" lang="zh-CN" altLang="en-US" dirty="0">
              <a:latin typeface="SimSun" panose="02010600030101010101" pitchFamily="2" charset="-122"/>
              <a:ea typeface="SimSun" panose="02010600030101010101" pitchFamily="2" charset="-122"/>
              <a:cs typeface="Calibri" panose="020F0502020204030204" pitchFamily="34" charset="0"/>
            </a:endParaRPr>
          </a:p>
        </p:txBody>
      </p:sp>
      <p:sp>
        <p:nvSpPr>
          <p:cNvPr id="26" name="矩形 25">
            <a:extLst>
              <a:ext uri="{FF2B5EF4-FFF2-40B4-BE49-F238E27FC236}">
                <a16:creationId xmlns:a16="http://schemas.microsoft.com/office/drawing/2014/main" id="{1565CE21-8214-1344-941A-6394839FC76D}"/>
              </a:ext>
            </a:extLst>
          </p:cNvPr>
          <p:cNvSpPr/>
          <p:nvPr/>
        </p:nvSpPr>
        <p:spPr>
          <a:xfrm>
            <a:off x="2525530" y="4613407"/>
            <a:ext cx="122053" cy="133815"/>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kumimoji="1" lang="zh-CN" altLang="en-US" dirty="0"/>
          </a:p>
        </p:txBody>
      </p:sp>
      <p:sp>
        <p:nvSpPr>
          <p:cNvPr id="27" name="矩形 26">
            <a:extLst>
              <a:ext uri="{FF2B5EF4-FFF2-40B4-BE49-F238E27FC236}">
                <a16:creationId xmlns:a16="http://schemas.microsoft.com/office/drawing/2014/main" id="{A90D2719-2C91-1741-93F3-911232D0853A}"/>
              </a:ext>
            </a:extLst>
          </p:cNvPr>
          <p:cNvSpPr/>
          <p:nvPr/>
        </p:nvSpPr>
        <p:spPr>
          <a:xfrm>
            <a:off x="2525530" y="3910532"/>
            <a:ext cx="122053" cy="133815"/>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kumimoji="1" lang="zh-CN" altLang="en-US"/>
          </a:p>
        </p:txBody>
      </p:sp>
      <p:sp>
        <p:nvSpPr>
          <p:cNvPr id="28" name="文本框 27">
            <a:extLst>
              <a:ext uri="{FF2B5EF4-FFF2-40B4-BE49-F238E27FC236}">
                <a16:creationId xmlns:a16="http://schemas.microsoft.com/office/drawing/2014/main" id="{308F09A5-ED7A-E641-872C-8307A79FAD61}"/>
              </a:ext>
            </a:extLst>
          </p:cNvPr>
          <p:cNvSpPr txBox="1"/>
          <p:nvPr/>
        </p:nvSpPr>
        <p:spPr>
          <a:xfrm>
            <a:off x="3007457" y="3806402"/>
            <a:ext cx="6099716" cy="646331"/>
          </a:xfrm>
          <a:prstGeom prst="rect">
            <a:avLst/>
          </a:prstGeom>
          <a:noFill/>
        </p:spPr>
        <p:txBody>
          <a:bodyPr wrap="square">
            <a:spAutoFit/>
          </a:bodyPr>
          <a:lstStyle/>
          <a:p>
            <a:r>
              <a:rPr lang="zh-CN" altLang="zh-CN" sz="1800" kern="0" dirty="0">
                <a:effectLst/>
                <a:ea typeface="宋体" panose="02010600030101010101" pitchFamily="2" charset="-122"/>
                <a:cs typeface="宋体" panose="02010600030101010101" pitchFamily="2" charset="-122"/>
              </a:rPr>
              <a:t>以</a:t>
            </a:r>
            <a:r>
              <a:rPr lang="zh-CN" altLang="zh-CN" sz="1800" b="1" kern="0" dirty="0">
                <a:effectLst/>
                <a:ea typeface="宋体" panose="02010600030101010101" pitchFamily="2" charset="-122"/>
                <a:cs typeface="宋体" panose="02010600030101010101" pitchFamily="2" charset="-122"/>
              </a:rPr>
              <a:t>计算机</a:t>
            </a:r>
            <a:r>
              <a:rPr lang="zh-CN" altLang="zh-CN" sz="1800" kern="0" dirty="0">
                <a:effectLst/>
                <a:ea typeface="宋体" panose="02010600030101010101" pitchFamily="2" charset="-122"/>
                <a:cs typeface="宋体" panose="02010600030101010101" pitchFamily="2" charset="-122"/>
              </a:rPr>
              <a:t>为媒介的过程和技术</a:t>
            </a:r>
            <a:r>
              <a:rPr lang="zh-CN" altLang="en-US" sz="1800" kern="0" dirty="0">
                <a:effectLst/>
                <a:ea typeface="宋体" panose="02010600030101010101" pitchFamily="2" charset="-122"/>
                <a:cs typeface="宋体" panose="02010600030101010101" pitchFamily="2" charset="-122"/>
              </a:rPr>
              <a:t>，从原文中提取数据并把提取的数据和文本本身交织在一起</a:t>
            </a:r>
            <a:r>
              <a:rPr lang="zh-CN" altLang="zh-CN" dirty="0">
                <a:effectLst/>
              </a:rPr>
              <a:t> </a:t>
            </a:r>
            <a:endParaRPr lang="zh-CN" altLang="en-US" dirty="0"/>
          </a:p>
        </p:txBody>
      </p:sp>
      <p:sp>
        <p:nvSpPr>
          <p:cNvPr id="29" name="文本框 28">
            <a:extLst>
              <a:ext uri="{FF2B5EF4-FFF2-40B4-BE49-F238E27FC236}">
                <a16:creationId xmlns:a16="http://schemas.microsoft.com/office/drawing/2014/main" id="{DE41C30D-F748-3442-9A31-4700CC0D9792}"/>
              </a:ext>
            </a:extLst>
          </p:cNvPr>
          <p:cNvSpPr txBox="1"/>
          <p:nvPr/>
        </p:nvSpPr>
        <p:spPr>
          <a:xfrm>
            <a:off x="3007457" y="4495648"/>
            <a:ext cx="5085293" cy="646331"/>
          </a:xfrm>
          <a:prstGeom prst="rect">
            <a:avLst/>
          </a:prstGeom>
          <a:noFill/>
        </p:spPr>
        <p:txBody>
          <a:bodyPr wrap="square">
            <a:spAutoFit/>
          </a:bodyPr>
          <a:lstStyle/>
          <a:p>
            <a:r>
              <a:rPr lang="zh-CN" altLang="en-US" kern="0" dirty="0">
                <a:ea typeface="宋体" panose="02010600030101010101" pitchFamily="2" charset="-122"/>
                <a:cs typeface="宋体" panose="02010600030101010101" pitchFamily="2" charset="-122"/>
              </a:rPr>
              <a:t>典例：</a:t>
            </a:r>
            <a:r>
              <a:rPr lang="zh-CN" altLang="zh-CN" sz="1800" kern="0" dirty="0">
                <a:effectLst/>
                <a:ea typeface="宋体" panose="02010600030101010101" pitchFamily="2" charset="-122"/>
                <a:cs typeface="宋体" panose="02010600030101010101" pitchFamily="2" charset="-122"/>
              </a:rPr>
              <a:t>自动分析方法，如可视化和自然语言处理，可应用于较大的语料库</a:t>
            </a:r>
            <a:r>
              <a:rPr lang="zh-CN" altLang="zh-CN" dirty="0">
                <a:effectLst/>
              </a:rPr>
              <a:t> </a:t>
            </a:r>
            <a:endParaRPr lang="zh-CN" altLang="en-US" dirty="0"/>
          </a:p>
        </p:txBody>
      </p:sp>
      <p:sp>
        <p:nvSpPr>
          <p:cNvPr id="30" name="ïsḷíḑè">
            <a:extLst>
              <a:ext uri="{FF2B5EF4-FFF2-40B4-BE49-F238E27FC236}">
                <a16:creationId xmlns:a16="http://schemas.microsoft.com/office/drawing/2014/main" id="{D8A95864-2628-F849-8C35-B1F935D83AB9}"/>
              </a:ext>
            </a:extLst>
          </p:cNvPr>
          <p:cNvSpPr/>
          <p:nvPr/>
        </p:nvSpPr>
        <p:spPr>
          <a:xfrm>
            <a:off x="3458495" y="2689186"/>
            <a:ext cx="5275010" cy="923330"/>
          </a:xfrm>
          <a:prstGeom prst="rect">
            <a:avLst/>
          </a:prstGeom>
        </p:spPr>
        <p:txBody>
          <a:bodyPr wrap="square" anchor="ctr" anchorCtr="1">
            <a:noAutofit/>
          </a:bodyPr>
          <a:lstStyle/>
          <a:p>
            <a:pPr algn="ctr"/>
            <a:r>
              <a:rPr lang="zh-CN" altLang="en-US" sz="3600" b="1" spc="300" dirty="0">
                <a:solidFill>
                  <a:schemeClr val="accent3">
                    <a:lumMod val="75000"/>
                  </a:schemeClr>
                </a:solidFill>
                <a:latin typeface="+mj-lt"/>
              </a:rPr>
              <a:t>远读</a:t>
            </a:r>
            <a:r>
              <a:rPr lang="zh-CN" altLang="en-US" sz="2800" b="1" spc="300" dirty="0">
                <a:solidFill>
                  <a:schemeClr val="accent3">
                    <a:lumMod val="75000"/>
                  </a:schemeClr>
                </a:solidFill>
                <a:latin typeface="+mj-lt"/>
              </a:rPr>
              <a:t>（</a:t>
            </a:r>
            <a:r>
              <a:rPr lang="en-US" altLang="zh-CN" sz="2800" b="1" spc="300" dirty="0">
                <a:solidFill>
                  <a:schemeClr val="accent3">
                    <a:lumMod val="75000"/>
                  </a:schemeClr>
                </a:solidFill>
                <a:latin typeface="Calibri" panose="020F0502020204030204" pitchFamily="34" charset="0"/>
                <a:cs typeface="Calibri" panose="020F0502020204030204" pitchFamily="34" charset="0"/>
              </a:rPr>
              <a:t>distant reading</a:t>
            </a:r>
            <a:r>
              <a:rPr lang="zh-CN" altLang="en-US" sz="2800" b="1" spc="300" dirty="0">
                <a:solidFill>
                  <a:schemeClr val="accent3">
                    <a:lumMod val="75000"/>
                  </a:schemeClr>
                </a:solidFill>
                <a:latin typeface="+mj-lt"/>
              </a:rPr>
              <a:t>）</a:t>
            </a:r>
            <a:endParaRPr lang="en-US" altLang="zh-CN" sz="2800" b="1" spc="300" dirty="0">
              <a:solidFill>
                <a:schemeClr val="accent3">
                  <a:lumMod val="75000"/>
                </a:schemeClr>
              </a:solidFill>
              <a:latin typeface="+mj-lt"/>
            </a:endParaRPr>
          </a:p>
        </p:txBody>
      </p:sp>
      <p:sp>
        <p:nvSpPr>
          <p:cNvPr id="35" name="îşľiḓe">
            <a:extLst>
              <a:ext uri="{FF2B5EF4-FFF2-40B4-BE49-F238E27FC236}">
                <a16:creationId xmlns:a16="http://schemas.microsoft.com/office/drawing/2014/main" id="{34B29EDB-1F8C-DF4F-B618-E4463B8B4AF0}"/>
              </a:ext>
            </a:extLst>
          </p:cNvPr>
          <p:cNvSpPr/>
          <p:nvPr/>
        </p:nvSpPr>
        <p:spPr>
          <a:xfrm rot="5400000">
            <a:off x="1289829" y="5015422"/>
            <a:ext cx="891891" cy="1611464"/>
          </a:xfrm>
          <a:custGeom>
            <a:avLst/>
            <a:gdLst>
              <a:gd name="connsiteX0" fmla="*/ 0 w 1019112"/>
              <a:gd name="connsiteY0" fmla="*/ 298436 h 1650344"/>
              <a:gd name="connsiteX1" fmla="*/ 509556 w 1019112"/>
              <a:gd name="connsiteY1" fmla="*/ 0 h 1650344"/>
              <a:gd name="connsiteX2" fmla="*/ 1019112 w 1019112"/>
              <a:gd name="connsiteY2" fmla="*/ 298436 h 1650344"/>
              <a:gd name="connsiteX3" fmla="*/ 887593 w 1019112"/>
              <a:gd name="connsiteY3" fmla="*/ 298436 h 1650344"/>
              <a:gd name="connsiteX4" fmla="*/ 887593 w 1019112"/>
              <a:gd name="connsiteY4" fmla="*/ 1650344 h 1650344"/>
              <a:gd name="connsiteX5" fmla="*/ 147853 w 1019112"/>
              <a:gd name="connsiteY5" fmla="*/ 1650344 h 1650344"/>
              <a:gd name="connsiteX6" fmla="*/ 147853 w 1019112"/>
              <a:gd name="connsiteY6" fmla="*/ 298436 h 1650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9112" h="1650344">
                <a:moveTo>
                  <a:pt x="0" y="298436"/>
                </a:moveTo>
                <a:lnTo>
                  <a:pt x="509556" y="0"/>
                </a:lnTo>
                <a:lnTo>
                  <a:pt x="1019112" y="298436"/>
                </a:lnTo>
                <a:lnTo>
                  <a:pt x="887593" y="298436"/>
                </a:lnTo>
                <a:lnTo>
                  <a:pt x="887593" y="1650344"/>
                </a:lnTo>
                <a:lnTo>
                  <a:pt x="147853" y="1650344"/>
                </a:lnTo>
                <a:lnTo>
                  <a:pt x="147853" y="29843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6" name="文本框 35">
            <a:extLst>
              <a:ext uri="{FF2B5EF4-FFF2-40B4-BE49-F238E27FC236}">
                <a16:creationId xmlns:a16="http://schemas.microsoft.com/office/drawing/2014/main" id="{78C1EFDE-AC09-DA4B-84AA-63E1F8AB9263}"/>
              </a:ext>
            </a:extLst>
          </p:cNvPr>
          <p:cNvSpPr txBox="1"/>
          <p:nvPr/>
        </p:nvSpPr>
        <p:spPr>
          <a:xfrm>
            <a:off x="3007457" y="5467211"/>
            <a:ext cx="7443439" cy="707886"/>
          </a:xfrm>
          <a:prstGeom prst="rect">
            <a:avLst/>
          </a:prstGeom>
          <a:noFill/>
        </p:spPr>
        <p:txBody>
          <a:bodyPr wrap="square">
            <a:spAutoFit/>
          </a:bodyPr>
          <a:lstStyle/>
          <a:p>
            <a:r>
              <a:rPr lang="zh-CN" altLang="en-US" sz="2000" kern="0" dirty="0">
                <a:effectLst/>
                <a:ea typeface="宋体" panose="02010600030101010101" pitchFamily="2" charset="-122"/>
                <a:cs typeface="宋体" panose="02010600030101010101" pitchFamily="2" charset="-122"/>
              </a:rPr>
              <a:t>比较而言，远读</a:t>
            </a:r>
            <a:r>
              <a:rPr lang="zh-CN" altLang="zh-CN" sz="2000" kern="0" dirty="0">
                <a:effectLst/>
                <a:ea typeface="宋体" panose="02010600030101010101" pitchFamily="2" charset="-122"/>
                <a:cs typeface="宋体" panose="02010600030101010101" pitchFamily="2" charset="-122"/>
              </a:rPr>
              <a:t>常用于</a:t>
            </a:r>
            <a:r>
              <a:rPr lang="zh-CN" altLang="en-US" sz="2000" kern="0" dirty="0">
                <a:effectLst/>
                <a:ea typeface="宋体" panose="02010600030101010101" pitchFamily="2" charset="-122"/>
                <a:cs typeface="宋体" panose="02010600030101010101" pitchFamily="2" charset="-122"/>
              </a:rPr>
              <a:t>当</a:t>
            </a:r>
            <a:r>
              <a:rPr lang="zh-CN" altLang="zh-CN" sz="2000" kern="0" dirty="0">
                <a:effectLst/>
                <a:ea typeface="宋体" panose="02010600030101010101" pitchFamily="2" charset="-122"/>
                <a:cs typeface="宋体" panose="02010600030101010101" pitchFamily="2" charset="-122"/>
              </a:rPr>
              <a:t>所选</a:t>
            </a:r>
            <a:r>
              <a:rPr lang="zh-CN" altLang="zh-CN" sz="2000" b="1" kern="0" dirty="0">
                <a:effectLst/>
                <a:ea typeface="宋体" panose="02010600030101010101" pitchFamily="2" charset="-122"/>
                <a:cs typeface="宋体" panose="02010600030101010101" pitchFamily="2" charset="-122"/>
              </a:rPr>
              <a:t>主题</a:t>
            </a:r>
            <a:r>
              <a:rPr lang="zh-CN" altLang="zh-CN" sz="2000" kern="0" dirty="0">
                <a:effectLst/>
                <a:ea typeface="宋体" panose="02010600030101010101" pitchFamily="2" charset="-122"/>
                <a:cs typeface="宋体" panose="02010600030101010101" pitchFamily="2" charset="-122"/>
              </a:rPr>
              <a:t>对于传统</a:t>
            </a:r>
            <a:r>
              <a:rPr lang="zh-CN" altLang="en-US" sz="2000" kern="0" dirty="0">
                <a:effectLst/>
                <a:ea typeface="宋体" panose="02010600030101010101" pitchFamily="2" charset="-122"/>
                <a:cs typeface="宋体" panose="02010600030101010101" pitchFamily="2" charset="-122"/>
              </a:rPr>
              <a:t>精读</a:t>
            </a:r>
            <a:r>
              <a:rPr lang="zh-CN" altLang="zh-CN" sz="2000" kern="0" dirty="0">
                <a:effectLst/>
                <a:ea typeface="宋体" panose="02010600030101010101" pitchFamily="2" charset="-122"/>
                <a:cs typeface="宋体" panose="02010600030101010101" pitchFamily="2" charset="-122"/>
              </a:rPr>
              <a:t>而言过于</a:t>
            </a:r>
            <a:r>
              <a:rPr lang="zh-CN" altLang="zh-CN" sz="2000" b="1" kern="0" dirty="0">
                <a:effectLst/>
                <a:ea typeface="宋体" panose="02010600030101010101" pitchFamily="2" charset="-122"/>
                <a:cs typeface="宋体" panose="02010600030101010101" pitchFamily="2" charset="-122"/>
              </a:rPr>
              <a:t>庞大</a:t>
            </a:r>
            <a:r>
              <a:rPr lang="zh-CN" altLang="en-US" sz="2000" kern="0" dirty="0">
                <a:effectLst/>
                <a:ea typeface="宋体" panose="02010600030101010101" pitchFamily="2" charset="-122"/>
                <a:cs typeface="宋体" panose="02010600030101010101" pitchFamily="2" charset="-122"/>
              </a:rPr>
              <a:t>的情况</a:t>
            </a:r>
            <a:endParaRPr lang="zh-CN" altLang="en-US" sz="2000" dirty="0"/>
          </a:p>
        </p:txBody>
      </p:sp>
    </p:spTree>
    <p:extLst>
      <p:ext uri="{BB962C8B-B14F-4D97-AF65-F5344CB8AC3E}">
        <p14:creationId xmlns:p14="http://schemas.microsoft.com/office/powerpoint/2010/main" val="4029950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iṡ1íḋe">
            <a:extLst>
              <a:ext uri="{FF2B5EF4-FFF2-40B4-BE49-F238E27FC236}">
                <a16:creationId xmlns:a16="http://schemas.microsoft.com/office/drawing/2014/main" id="{72283832-65E6-9F41-856E-E5AB692C8114}"/>
              </a:ext>
            </a:extLst>
          </p:cNvPr>
          <p:cNvSpPr/>
          <p:nvPr/>
        </p:nvSpPr>
        <p:spPr>
          <a:xfrm>
            <a:off x="-11552" y="1"/>
            <a:ext cx="12215105" cy="153886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 name="灯片编号占位符 3">
            <a:extLst>
              <a:ext uri="{FF2B5EF4-FFF2-40B4-BE49-F238E27FC236}">
                <a16:creationId xmlns:a16="http://schemas.microsoft.com/office/drawing/2014/main" id="{3D354A72-55AB-4D3D-BEE0-44246E6B7B83}"/>
              </a:ext>
            </a:extLst>
          </p:cNvPr>
          <p:cNvSpPr>
            <a:spLocks noGrp="1"/>
          </p:cNvSpPr>
          <p:nvPr>
            <p:ph type="sldNum" sz="quarter" idx="12"/>
          </p:nvPr>
        </p:nvSpPr>
        <p:spPr/>
        <p:txBody>
          <a:bodyPr/>
          <a:lstStyle/>
          <a:p>
            <a:fld id="{5DD3DB80-B894-403A-B48E-6FDC1A72010E}" type="slidenum">
              <a:rPr lang="zh-CN" altLang="en-US" smtClean="0"/>
              <a:pPr/>
              <a:t>3</a:t>
            </a:fld>
            <a:endParaRPr lang="zh-CN" altLang="en-US"/>
          </a:p>
        </p:txBody>
      </p:sp>
      <p:sp>
        <p:nvSpPr>
          <p:cNvPr id="51" name="标题 1">
            <a:extLst>
              <a:ext uri="{FF2B5EF4-FFF2-40B4-BE49-F238E27FC236}">
                <a16:creationId xmlns:a16="http://schemas.microsoft.com/office/drawing/2014/main" id="{CE1E9F8D-86BF-1E43-A246-CD770E6B0A96}"/>
              </a:ext>
            </a:extLst>
          </p:cNvPr>
          <p:cNvSpPr>
            <a:spLocks noGrp="1"/>
          </p:cNvSpPr>
          <p:nvPr>
            <p:ph type="title"/>
          </p:nvPr>
        </p:nvSpPr>
        <p:spPr>
          <a:xfrm>
            <a:off x="669924" y="1"/>
            <a:ext cx="10850563" cy="1028699"/>
          </a:xfrm>
        </p:spPr>
        <p:txBody>
          <a:bodyPr/>
          <a:lstStyle/>
          <a:p>
            <a:r>
              <a:rPr lang="zh-CN" altLang="en-US" dirty="0">
                <a:ea typeface="SimSun" panose="02010600030101010101" pitchFamily="2" charset="-122"/>
              </a:rPr>
              <a:t>精读与远读</a:t>
            </a:r>
          </a:p>
        </p:txBody>
      </p:sp>
      <p:sp>
        <p:nvSpPr>
          <p:cNvPr id="57" name="文本框 56">
            <a:extLst>
              <a:ext uri="{FF2B5EF4-FFF2-40B4-BE49-F238E27FC236}">
                <a16:creationId xmlns:a16="http://schemas.microsoft.com/office/drawing/2014/main" id="{05C7D5F1-70A8-B440-87B4-E0E5FEB727E2}"/>
              </a:ext>
            </a:extLst>
          </p:cNvPr>
          <p:cNvSpPr txBox="1"/>
          <p:nvPr/>
        </p:nvSpPr>
        <p:spPr>
          <a:xfrm>
            <a:off x="2278352" y="2452237"/>
            <a:ext cx="7879034" cy="2585323"/>
          </a:xfrm>
          <a:prstGeom prst="rect">
            <a:avLst/>
          </a:prstGeom>
          <a:noFill/>
        </p:spPr>
        <p:txBody>
          <a:bodyPr wrap="square">
            <a:spAutoFit/>
          </a:bodyPr>
          <a:lstStyle/>
          <a:p>
            <a:r>
              <a:rPr lang="zh-CN" altLang="zh-CN" sz="1800" dirty="0">
                <a:effectLst/>
                <a:latin typeface="宋体" panose="02010600030101010101" pitchFamily="2" charset="-122"/>
                <a:ea typeface="宋体" panose="02010600030101010101" pitchFamily="2" charset="-122"/>
                <a:cs typeface="宋体" panose="02010600030101010101" pitchFamily="2" charset="-122"/>
              </a:rPr>
              <a:t>通过</a:t>
            </a:r>
            <a:r>
              <a:rPr lang="zh-CN" altLang="zh-CN" sz="1800" b="1" dirty="0">
                <a:solidFill>
                  <a:srgbClr val="007D00"/>
                </a:solidFill>
                <a:latin typeface="宋体" panose="02010600030101010101" pitchFamily="2" charset="-122"/>
                <a:ea typeface="宋体" panose="02010600030101010101" pitchFamily="2" charset="-122"/>
                <a:cs typeface="宋体" panose="02010600030101010101" pitchFamily="2" charset="-122"/>
              </a:rPr>
              <a:t>可视化增强</a:t>
            </a:r>
            <a:r>
              <a:rPr lang="zh-CN" altLang="en-US" sz="1800" b="1" dirty="0">
                <a:solidFill>
                  <a:srgbClr val="007D00"/>
                </a:solidFill>
                <a:latin typeface="宋体" panose="02010600030101010101" pitchFamily="2" charset="-122"/>
                <a:ea typeface="宋体" panose="02010600030101010101" pitchFamily="2" charset="-122"/>
                <a:cs typeface="宋体" panose="02010600030101010101" pitchFamily="2" charset="-122"/>
              </a:rPr>
              <a:t>精读</a:t>
            </a:r>
            <a:r>
              <a:rPr lang="zh-CN" altLang="zh-CN" sz="1800" dirty="0">
                <a:effectLst/>
                <a:latin typeface="宋体" panose="02010600030101010101" pitchFamily="2" charset="-122"/>
                <a:ea typeface="宋体" panose="02010600030101010101" pitchFamily="2" charset="-122"/>
                <a:cs typeface="宋体" panose="02010600030101010101" pitchFamily="2" charset="-122"/>
              </a:rPr>
              <a:t>可以结合多种思想流并且避免计算研究中的特有陷阱</a:t>
            </a:r>
            <a:endParaRPr lang="en-US" altLang="zh-CN" dirty="0">
              <a:latin typeface="宋体" panose="02010600030101010101" pitchFamily="2" charset="-122"/>
              <a:ea typeface="宋体" panose="02010600030101010101" pitchFamily="2" charset="-122"/>
              <a:cs typeface="宋体" panose="02010600030101010101" pitchFamily="2" charset="-122"/>
            </a:endParaRPr>
          </a:p>
          <a:p>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r>
              <a:rPr lang="zh-CN" altLang="en-US" sz="1800" dirty="0">
                <a:effectLst/>
                <a:latin typeface="宋体" panose="02010600030101010101" pitchFamily="2" charset="-122"/>
                <a:ea typeface="宋体" panose="02010600030101010101" pitchFamily="2" charset="-122"/>
                <a:cs typeface="宋体" panose="02010600030101010101" pitchFamily="2" charset="-122"/>
              </a:rPr>
              <a:t>远读或精读</a:t>
            </a:r>
            <a:r>
              <a:rPr lang="zh-CN" altLang="zh-CN" sz="1800" dirty="0">
                <a:effectLst/>
                <a:latin typeface="宋体" panose="02010600030101010101" pitchFamily="2" charset="-122"/>
                <a:ea typeface="宋体" panose="02010600030101010101" pitchFamily="2" charset="-122"/>
                <a:cs typeface="宋体" panose="02010600030101010101" pitchFamily="2" charset="-122"/>
              </a:rPr>
              <a:t>不能够单独捕捉到某些技术组合，所以通过将</a:t>
            </a:r>
            <a:r>
              <a:rPr lang="zh-CN" altLang="en-US" sz="1800" dirty="0">
                <a:effectLst/>
                <a:latin typeface="宋体" panose="02010600030101010101" pitchFamily="2" charset="-122"/>
                <a:ea typeface="宋体" panose="02010600030101010101" pitchFamily="2" charset="-122"/>
                <a:cs typeface="宋体" panose="02010600030101010101" pitchFamily="2" charset="-122"/>
              </a:rPr>
              <a:t>远读和精读</a:t>
            </a:r>
            <a:r>
              <a:rPr lang="zh-CN" altLang="zh-CN" sz="1800" dirty="0">
                <a:effectLst/>
                <a:latin typeface="宋体" panose="02010600030101010101" pitchFamily="2" charset="-122"/>
                <a:ea typeface="宋体" panose="02010600030101010101" pitchFamily="2" charset="-122"/>
                <a:cs typeface="宋体" panose="02010600030101010101" pitchFamily="2" charset="-122"/>
              </a:rPr>
              <a:t>定义为方法谱系的对立两级，</a:t>
            </a:r>
            <a:r>
              <a:rPr lang="zh-CN" altLang="zh-CN" sz="1800" b="1" dirty="0">
                <a:solidFill>
                  <a:srgbClr val="007D00"/>
                </a:solidFill>
                <a:effectLst/>
                <a:latin typeface="宋体" panose="02010600030101010101" pitchFamily="2" charset="-122"/>
                <a:ea typeface="宋体" panose="02010600030101010101" pitchFamily="2" charset="-122"/>
                <a:cs typeface="宋体" panose="02010600030101010101" pitchFamily="2" charset="-122"/>
              </a:rPr>
              <a:t>以机构为媒介</a:t>
            </a:r>
            <a:r>
              <a:rPr lang="zh-CN" altLang="zh-CN" sz="1800" dirty="0">
                <a:effectLst/>
                <a:latin typeface="宋体" panose="02010600030101010101" pitchFamily="2" charset="-122"/>
                <a:ea typeface="宋体" panose="02010600030101010101" pitchFamily="2" charset="-122"/>
                <a:cs typeface="宋体" panose="02010600030101010101" pitchFamily="2" charset="-122"/>
              </a:rPr>
              <a:t>，拥有的独立空间为</a:t>
            </a:r>
            <a:r>
              <a:rPr lang="en-US" altLang="zh-CN" sz="1800" b="1" dirty="0">
                <a:solidFill>
                  <a:srgbClr val="007D00"/>
                </a:solidFill>
                <a:effectLst/>
                <a:latin typeface="宋体" panose="02010600030101010101" pitchFamily="2" charset="-122"/>
                <a:ea typeface="宋体" panose="02010600030101010101" pitchFamily="2" charset="-122"/>
                <a:cs typeface="宋体" panose="02010600030101010101" pitchFamily="2" charset="-122"/>
              </a:rPr>
              <a:t>near-by reading</a:t>
            </a:r>
          </a:p>
          <a:p>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r>
              <a:rPr lang="zh-CN" altLang="zh-CN" sz="1800" dirty="0">
                <a:effectLst/>
                <a:latin typeface="宋体" panose="02010600030101010101" pitchFamily="2" charset="-122"/>
                <a:ea typeface="宋体" panose="02010600030101010101" pitchFamily="2" charset="-122"/>
                <a:cs typeface="宋体" panose="02010600030101010101" pitchFamily="2" charset="-122"/>
              </a:rPr>
              <a:t>在此分析模式中，</a:t>
            </a:r>
            <a:r>
              <a:rPr lang="zh-CN" altLang="en-US" sz="1800" dirty="0">
                <a:effectLst/>
                <a:latin typeface="宋体" panose="02010600030101010101" pitchFamily="2" charset="-122"/>
                <a:ea typeface="宋体" panose="02010600030101010101" pitchFamily="2" charset="-122"/>
                <a:cs typeface="宋体" panose="02010600030101010101" pitchFamily="2" charset="-122"/>
              </a:rPr>
              <a:t>研究者</a:t>
            </a:r>
            <a:r>
              <a:rPr lang="zh-CN" altLang="zh-CN" sz="1800" b="1" dirty="0">
                <a:solidFill>
                  <a:srgbClr val="007D00"/>
                </a:solidFill>
                <a:effectLst/>
                <a:latin typeface="宋体" panose="02010600030101010101" pitchFamily="2" charset="-122"/>
                <a:ea typeface="宋体" panose="02010600030101010101" pitchFamily="2" charset="-122"/>
                <a:cs typeface="宋体" panose="02010600030101010101" pitchFamily="2" charset="-122"/>
              </a:rPr>
              <a:t>使用</a:t>
            </a:r>
            <a:r>
              <a:rPr lang="zh-CN" altLang="en-US" sz="1800" b="1" dirty="0">
                <a:solidFill>
                  <a:srgbClr val="007D00"/>
                </a:solidFill>
                <a:effectLst/>
                <a:latin typeface="宋体" panose="02010600030101010101" pitchFamily="2" charset="-122"/>
                <a:ea typeface="宋体" panose="02010600030101010101" pitchFamily="2" charset="-122"/>
                <a:cs typeface="宋体" panose="02010600030101010101" pitchFamily="2" charset="-122"/>
              </a:rPr>
              <a:t>远读</a:t>
            </a:r>
            <a:r>
              <a:rPr lang="zh-CN" altLang="zh-CN" sz="1800" b="1" dirty="0">
                <a:solidFill>
                  <a:srgbClr val="007D00"/>
                </a:solidFill>
                <a:effectLst/>
                <a:latin typeface="宋体" panose="02010600030101010101" pitchFamily="2" charset="-122"/>
                <a:ea typeface="宋体" panose="02010600030101010101" pitchFamily="2" charset="-122"/>
                <a:cs typeface="宋体" panose="02010600030101010101" pitchFamily="2" charset="-122"/>
              </a:rPr>
              <a:t>的工具</a:t>
            </a:r>
            <a:r>
              <a:rPr lang="zh-CN" altLang="zh-CN" sz="1800" dirty="0">
                <a:effectLst/>
                <a:latin typeface="宋体" panose="02010600030101010101" pitchFamily="2" charset="-122"/>
                <a:ea typeface="宋体" panose="02010600030101010101" pitchFamily="2" charset="-122"/>
                <a:cs typeface="宋体" panose="02010600030101010101" pitchFamily="2" charset="-122"/>
              </a:rPr>
              <a:t>，使得文本的特定内容和自动生成的分析和可视化都享有特权。</a:t>
            </a:r>
          </a:p>
        </p:txBody>
      </p:sp>
      <p:sp>
        <p:nvSpPr>
          <p:cNvPr id="59" name="右箭头 58">
            <a:extLst>
              <a:ext uri="{FF2B5EF4-FFF2-40B4-BE49-F238E27FC236}">
                <a16:creationId xmlns:a16="http://schemas.microsoft.com/office/drawing/2014/main" id="{F6159B6F-A0BE-5B4F-A079-28F0E88A22D2}"/>
              </a:ext>
            </a:extLst>
          </p:cNvPr>
          <p:cNvSpPr/>
          <p:nvPr/>
        </p:nvSpPr>
        <p:spPr>
          <a:xfrm rot="5400000">
            <a:off x="-560904" y="3706179"/>
            <a:ext cx="3909612" cy="3791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867516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iṡ1íḋe">
            <a:extLst>
              <a:ext uri="{FF2B5EF4-FFF2-40B4-BE49-F238E27FC236}">
                <a16:creationId xmlns:a16="http://schemas.microsoft.com/office/drawing/2014/main" id="{EF6EBE5B-2146-E144-8EDE-B714C7F8B91D}"/>
              </a:ext>
            </a:extLst>
          </p:cNvPr>
          <p:cNvSpPr/>
          <p:nvPr/>
        </p:nvSpPr>
        <p:spPr>
          <a:xfrm>
            <a:off x="-11552" y="1"/>
            <a:ext cx="12215105" cy="1538868"/>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4" name="灯片编号占位符 3">
            <a:extLst>
              <a:ext uri="{FF2B5EF4-FFF2-40B4-BE49-F238E27FC236}">
                <a16:creationId xmlns:a16="http://schemas.microsoft.com/office/drawing/2014/main" id="{E29F4312-4C36-47A1-8BAA-4E04B967FE4C}"/>
              </a:ext>
            </a:extLst>
          </p:cNvPr>
          <p:cNvSpPr>
            <a:spLocks noGrp="1"/>
          </p:cNvSpPr>
          <p:nvPr>
            <p:ph type="sldNum" sz="quarter" idx="12"/>
          </p:nvPr>
        </p:nvSpPr>
        <p:spPr/>
        <p:txBody>
          <a:bodyPr/>
          <a:lstStyle/>
          <a:p>
            <a:fld id="{5DD3DB80-B894-403A-B48E-6FDC1A72010E}" type="slidenum">
              <a:rPr lang="zh-CN" altLang="en-US" smtClean="0"/>
              <a:pPr/>
              <a:t>4</a:t>
            </a:fld>
            <a:endParaRPr lang="zh-CN" altLang="en-US"/>
          </a:p>
        </p:txBody>
      </p:sp>
      <p:sp>
        <p:nvSpPr>
          <p:cNvPr id="74" name="标题 1">
            <a:extLst>
              <a:ext uri="{FF2B5EF4-FFF2-40B4-BE49-F238E27FC236}">
                <a16:creationId xmlns:a16="http://schemas.microsoft.com/office/drawing/2014/main" id="{04260195-57DE-154E-BD9B-B6FE48D1DD3F}"/>
              </a:ext>
            </a:extLst>
          </p:cNvPr>
          <p:cNvSpPr txBox="1">
            <a:spLocks/>
          </p:cNvSpPr>
          <p:nvPr/>
        </p:nvSpPr>
        <p:spPr>
          <a:xfrm>
            <a:off x="822324" y="152401"/>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r>
              <a:rPr lang="en-US" altLang="zh-CN" dirty="0">
                <a:ea typeface="SimSun" panose="02010600030101010101" pitchFamily="2" charset="-122"/>
              </a:rPr>
              <a:t>Near-by reading</a:t>
            </a:r>
            <a:endParaRPr lang="zh-CN" altLang="en-US" dirty="0">
              <a:ea typeface="SimSun" panose="02010600030101010101" pitchFamily="2" charset="-122"/>
            </a:endParaRPr>
          </a:p>
        </p:txBody>
      </p:sp>
      <p:cxnSp>
        <p:nvCxnSpPr>
          <p:cNvPr id="77" name="直接连接符 5">
            <a:extLst>
              <a:ext uri="{FF2B5EF4-FFF2-40B4-BE49-F238E27FC236}">
                <a16:creationId xmlns:a16="http://schemas.microsoft.com/office/drawing/2014/main" id="{DE19654E-0D65-BE47-9554-D516BDA5E5F6}"/>
              </a:ext>
            </a:extLst>
          </p:cNvPr>
          <p:cNvCxnSpPr>
            <a:cxnSpLocks/>
          </p:cNvCxnSpPr>
          <p:nvPr/>
        </p:nvCxnSpPr>
        <p:spPr>
          <a:xfrm>
            <a:off x="822324" y="2327288"/>
            <a:ext cx="10850563" cy="0"/>
          </a:xfrm>
          <a:prstGeom prst="line">
            <a:avLst/>
          </a:prstGeom>
          <a:ln w="9525" cap="rnd">
            <a:solidFill>
              <a:schemeClr val="tx1">
                <a:lumMod val="50000"/>
                <a:lumOff val="5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78" name="ïśļîḑé">
            <a:extLst>
              <a:ext uri="{FF2B5EF4-FFF2-40B4-BE49-F238E27FC236}">
                <a16:creationId xmlns:a16="http://schemas.microsoft.com/office/drawing/2014/main" id="{122C915F-8D63-194F-BE46-590F4EC2F62A}"/>
              </a:ext>
            </a:extLst>
          </p:cNvPr>
          <p:cNvSpPr/>
          <p:nvPr/>
        </p:nvSpPr>
        <p:spPr>
          <a:xfrm>
            <a:off x="3086660" y="1909290"/>
            <a:ext cx="836263" cy="835994"/>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lang="zh-CN" altLang="en-US" dirty="0">
              <a:solidFill>
                <a:schemeClr val="accent1"/>
              </a:solidFill>
            </a:endParaRPr>
          </a:p>
        </p:txBody>
      </p:sp>
      <p:sp>
        <p:nvSpPr>
          <p:cNvPr id="79" name="îṥḻiḍê">
            <a:extLst>
              <a:ext uri="{FF2B5EF4-FFF2-40B4-BE49-F238E27FC236}">
                <a16:creationId xmlns:a16="http://schemas.microsoft.com/office/drawing/2014/main" id="{1B3295E4-FA17-E442-94EE-69310A534D87}"/>
              </a:ext>
            </a:extLst>
          </p:cNvPr>
          <p:cNvSpPr/>
          <p:nvPr/>
        </p:nvSpPr>
        <p:spPr>
          <a:xfrm>
            <a:off x="7844422" y="1909290"/>
            <a:ext cx="836263" cy="835981"/>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lang="zh-CN" altLang="en-US" dirty="0">
              <a:solidFill>
                <a:schemeClr val="bg1"/>
              </a:solidFill>
            </a:endParaRPr>
          </a:p>
        </p:txBody>
      </p:sp>
      <p:sp>
        <p:nvSpPr>
          <p:cNvPr id="80" name="文本框 79">
            <a:extLst>
              <a:ext uri="{FF2B5EF4-FFF2-40B4-BE49-F238E27FC236}">
                <a16:creationId xmlns:a16="http://schemas.microsoft.com/office/drawing/2014/main" id="{2B1C3356-8FCF-9544-8D9C-A6B0CFDB4355}"/>
              </a:ext>
            </a:extLst>
          </p:cNvPr>
          <p:cNvSpPr txBox="1"/>
          <p:nvPr/>
        </p:nvSpPr>
        <p:spPr>
          <a:xfrm>
            <a:off x="3006029" y="2127232"/>
            <a:ext cx="997527" cy="400110"/>
          </a:xfrm>
          <a:prstGeom prst="rect">
            <a:avLst/>
          </a:prstGeom>
          <a:noFill/>
        </p:spPr>
        <p:txBody>
          <a:bodyPr wrap="square" rtlCol="0">
            <a:spAutoFit/>
          </a:bodyPr>
          <a:lstStyle/>
          <a:p>
            <a:pPr algn="ctr"/>
            <a:r>
              <a:rPr kumimoji="1" lang="zh-CN" altLang="en-US" sz="2000" b="1" dirty="0">
                <a:solidFill>
                  <a:schemeClr val="bg1"/>
                </a:solidFill>
                <a:latin typeface="Hiragino Sans GB W3" panose="020B0300000000000000" pitchFamily="34" charset="-128"/>
                <a:ea typeface="Hiragino Sans GB W3" panose="020B0300000000000000" pitchFamily="34" charset="-128"/>
              </a:rPr>
              <a:t>优点</a:t>
            </a:r>
          </a:p>
        </p:txBody>
      </p:sp>
      <p:sp>
        <p:nvSpPr>
          <p:cNvPr id="81" name="文本框 80">
            <a:extLst>
              <a:ext uri="{FF2B5EF4-FFF2-40B4-BE49-F238E27FC236}">
                <a16:creationId xmlns:a16="http://schemas.microsoft.com/office/drawing/2014/main" id="{61CD6943-523A-AD4D-8654-789CD8F5D755}"/>
              </a:ext>
            </a:extLst>
          </p:cNvPr>
          <p:cNvSpPr txBox="1"/>
          <p:nvPr/>
        </p:nvSpPr>
        <p:spPr>
          <a:xfrm>
            <a:off x="7934476" y="2116126"/>
            <a:ext cx="836263" cy="400110"/>
          </a:xfrm>
          <a:prstGeom prst="rect">
            <a:avLst/>
          </a:prstGeom>
          <a:noFill/>
        </p:spPr>
        <p:txBody>
          <a:bodyPr wrap="square" rtlCol="0">
            <a:spAutoFit/>
          </a:bodyPr>
          <a:lstStyle/>
          <a:p>
            <a:r>
              <a:rPr kumimoji="1" lang="zh-CN" altLang="en-US" sz="2000" b="1" dirty="0">
                <a:solidFill>
                  <a:schemeClr val="bg1"/>
                </a:solidFill>
                <a:latin typeface="Hiragino Sans GB W3" panose="020B0300000000000000" pitchFamily="34" charset="-128"/>
                <a:ea typeface="Hiragino Sans GB W3" panose="020B0300000000000000" pitchFamily="34" charset="-128"/>
              </a:rPr>
              <a:t>例子</a:t>
            </a:r>
          </a:p>
        </p:txBody>
      </p:sp>
      <p:sp>
        <p:nvSpPr>
          <p:cNvPr id="82" name="矩形 81">
            <a:extLst>
              <a:ext uri="{FF2B5EF4-FFF2-40B4-BE49-F238E27FC236}">
                <a16:creationId xmlns:a16="http://schemas.microsoft.com/office/drawing/2014/main" id="{41125A44-5C84-4743-83B3-06A2090139CD}"/>
              </a:ext>
            </a:extLst>
          </p:cNvPr>
          <p:cNvSpPr/>
          <p:nvPr/>
        </p:nvSpPr>
        <p:spPr>
          <a:xfrm>
            <a:off x="1125882" y="3114209"/>
            <a:ext cx="122053" cy="133815"/>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kumimoji="1" lang="zh-CN" altLang="en-US"/>
          </a:p>
        </p:txBody>
      </p:sp>
      <p:sp>
        <p:nvSpPr>
          <p:cNvPr id="83" name="矩形 82">
            <a:extLst>
              <a:ext uri="{FF2B5EF4-FFF2-40B4-BE49-F238E27FC236}">
                <a16:creationId xmlns:a16="http://schemas.microsoft.com/office/drawing/2014/main" id="{B8390995-3008-FA4C-A077-D4C694F94BD3}"/>
              </a:ext>
            </a:extLst>
          </p:cNvPr>
          <p:cNvSpPr/>
          <p:nvPr/>
        </p:nvSpPr>
        <p:spPr>
          <a:xfrm>
            <a:off x="1137032" y="4181011"/>
            <a:ext cx="122053" cy="133815"/>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kumimoji="1" lang="zh-CN" altLang="en-US"/>
          </a:p>
        </p:txBody>
      </p:sp>
      <p:sp>
        <p:nvSpPr>
          <p:cNvPr id="85" name="文本框 84">
            <a:extLst>
              <a:ext uri="{FF2B5EF4-FFF2-40B4-BE49-F238E27FC236}">
                <a16:creationId xmlns:a16="http://schemas.microsoft.com/office/drawing/2014/main" id="{9619BEEB-63E8-414B-A920-D3C53D870EBC}"/>
              </a:ext>
            </a:extLst>
          </p:cNvPr>
          <p:cNvSpPr txBox="1"/>
          <p:nvPr/>
        </p:nvSpPr>
        <p:spPr>
          <a:xfrm>
            <a:off x="1482612" y="3027199"/>
            <a:ext cx="6096000" cy="646331"/>
          </a:xfrm>
          <a:prstGeom prst="rect">
            <a:avLst/>
          </a:prstGeom>
          <a:noFill/>
        </p:spPr>
        <p:txBody>
          <a:bodyPr wrap="square">
            <a:spAutoFit/>
          </a:bodyPr>
          <a:lstStyle/>
          <a:p>
            <a:r>
              <a:rPr lang="zh-CN" altLang="zh-CN" sz="1800" kern="0" dirty="0">
                <a:effectLst/>
                <a:ea typeface="宋体" panose="02010600030101010101" pitchFamily="2" charset="-122"/>
                <a:cs typeface="宋体" panose="02010600030101010101" pitchFamily="2" charset="-122"/>
              </a:rPr>
              <a:t>使用可视化来帮助分析历史科学文本，</a:t>
            </a:r>
            <a:endParaRPr lang="en-US" altLang="zh-CN" sz="1800" kern="0" dirty="0">
              <a:effectLst/>
              <a:ea typeface="宋体" panose="02010600030101010101" pitchFamily="2" charset="-122"/>
              <a:cs typeface="宋体" panose="02010600030101010101" pitchFamily="2" charset="-122"/>
            </a:endParaRPr>
          </a:p>
          <a:p>
            <a:r>
              <a:rPr lang="zh-CN" altLang="zh-CN" sz="1800" kern="0" dirty="0">
                <a:effectLst/>
                <a:ea typeface="宋体" panose="02010600030101010101" pitchFamily="2" charset="-122"/>
                <a:cs typeface="宋体" panose="02010600030101010101" pitchFamily="2" charset="-122"/>
              </a:rPr>
              <a:t>为分析和反思提供了有益的基础</a:t>
            </a:r>
            <a:r>
              <a:rPr lang="zh-CN" altLang="zh-CN" dirty="0">
                <a:effectLst/>
              </a:rPr>
              <a:t> </a:t>
            </a:r>
            <a:endParaRPr lang="zh-CN" altLang="en-US" dirty="0"/>
          </a:p>
        </p:txBody>
      </p:sp>
      <p:sp>
        <p:nvSpPr>
          <p:cNvPr id="88" name="文本框 87">
            <a:extLst>
              <a:ext uri="{FF2B5EF4-FFF2-40B4-BE49-F238E27FC236}">
                <a16:creationId xmlns:a16="http://schemas.microsoft.com/office/drawing/2014/main" id="{1581C835-1DB8-964E-A11C-ADBA59B4CF90}"/>
              </a:ext>
            </a:extLst>
          </p:cNvPr>
          <p:cNvSpPr txBox="1"/>
          <p:nvPr/>
        </p:nvSpPr>
        <p:spPr>
          <a:xfrm>
            <a:off x="6369658" y="3055223"/>
            <a:ext cx="6099716" cy="646331"/>
          </a:xfrm>
          <a:prstGeom prst="rect">
            <a:avLst/>
          </a:prstGeom>
          <a:noFill/>
        </p:spPr>
        <p:txBody>
          <a:bodyPr wrap="square">
            <a:spAutoFit/>
          </a:bodyPr>
          <a:lstStyle/>
          <a:p>
            <a:r>
              <a:rPr lang="zh-CN" altLang="zh-CN" sz="1800" kern="0" dirty="0">
                <a:effectLst/>
                <a:ea typeface="宋体" panose="02010600030101010101" pitchFamily="2" charset="-122"/>
                <a:cs typeface="宋体" panose="02010600030101010101" pitchFamily="2" charset="-122"/>
              </a:rPr>
              <a:t>莎士比亚的《麦克白》常常被认为是以麦克白夫人</a:t>
            </a:r>
            <a:endParaRPr lang="en-US" altLang="zh-CN" sz="1800" kern="0" dirty="0">
              <a:effectLst/>
              <a:ea typeface="宋体" panose="02010600030101010101" pitchFamily="2" charset="-122"/>
              <a:cs typeface="宋体" panose="02010600030101010101" pitchFamily="2" charset="-122"/>
            </a:endParaRPr>
          </a:p>
          <a:p>
            <a:r>
              <a:rPr lang="zh-CN" altLang="zh-CN" sz="1800" kern="0" dirty="0">
                <a:effectLst/>
                <a:ea typeface="宋体" panose="02010600030101010101" pitchFamily="2" charset="-122"/>
                <a:cs typeface="宋体" panose="02010600030101010101" pitchFamily="2" charset="-122"/>
              </a:rPr>
              <a:t>为中心的一部戏，但其中“</a:t>
            </a:r>
            <a:r>
              <a:rPr lang="en-US" altLang="zh-CN" sz="1800" kern="0" dirty="0">
                <a:effectLst/>
                <a:ea typeface="宋体" panose="02010600030101010101" pitchFamily="2" charset="-122"/>
                <a:cs typeface="宋体" panose="02010600030101010101" pitchFamily="2" charset="-122"/>
              </a:rPr>
              <a:t>she”</a:t>
            </a:r>
            <a:r>
              <a:rPr lang="zh-CN" altLang="zh-CN" sz="1800" kern="0" dirty="0">
                <a:effectLst/>
                <a:ea typeface="宋体" panose="02010600030101010101" pitchFamily="2" charset="-122"/>
                <a:cs typeface="宋体" panose="02010600030101010101" pitchFamily="2" charset="-122"/>
              </a:rPr>
              <a:t>这个词的使用频率不高</a:t>
            </a:r>
            <a:endParaRPr lang="zh-CN" altLang="en-US" dirty="0"/>
          </a:p>
        </p:txBody>
      </p:sp>
      <p:sp>
        <p:nvSpPr>
          <p:cNvPr id="89" name="矩形 88">
            <a:extLst>
              <a:ext uri="{FF2B5EF4-FFF2-40B4-BE49-F238E27FC236}">
                <a16:creationId xmlns:a16="http://schemas.microsoft.com/office/drawing/2014/main" id="{3603BAA0-31B9-9147-AA1C-632638C4D932}"/>
              </a:ext>
            </a:extLst>
          </p:cNvPr>
          <p:cNvSpPr/>
          <p:nvPr/>
        </p:nvSpPr>
        <p:spPr>
          <a:xfrm>
            <a:off x="6247605" y="3114208"/>
            <a:ext cx="122053" cy="133815"/>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kumimoji="1" lang="zh-CN" altLang="en-US"/>
          </a:p>
        </p:txBody>
      </p:sp>
      <p:sp>
        <p:nvSpPr>
          <p:cNvPr id="91" name="文本框 90">
            <a:extLst>
              <a:ext uri="{FF2B5EF4-FFF2-40B4-BE49-F238E27FC236}">
                <a16:creationId xmlns:a16="http://schemas.microsoft.com/office/drawing/2014/main" id="{4E7D64E0-4911-4747-859D-29EAC797A860}"/>
              </a:ext>
            </a:extLst>
          </p:cNvPr>
          <p:cNvSpPr txBox="1"/>
          <p:nvPr/>
        </p:nvSpPr>
        <p:spPr>
          <a:xfrm>
            <a:off x="1247935" y="4155084"/>
            <a:ext cx="4848065" cy="1477328"/>
          </a:xfrm>
          <a:prstGeom prst="rect">
            <a:avLst/>
          </a:prstGeom>
          <a:noFill/>
        </p:spPr>
        <p:txBody>
          <a:bodyPr wrap="square">
            <a:spAutoFit/>
          </a:bodyPr>
          <a:lstStyle/>
          <a:p>
            <a:r>
              <a:rPr lang="zh-CN" altLang="zh-CN" sz="1800" dirty="0">
                <a:effectLst/>
                <a:latin typeface="宋体" panose="02010600030101010101" pitchFamily="2" charset="-122"/>
                <a:ea typeface="宋体" panose="02010600030101010101" pitchFamily="2" charset="-122"/>
                <a:cs typeface="宋体" panose="02010600030101010101" pitchFamily="2" charset="-122"/>
              </a:rPr>
              <a:t>将人类缺乏的部分（研究性的重复分析）</a:t>
            </a:r>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r>
              <a:rPr lang="zh-CN" altLang="zh-CN" sz="1800" dirty="0">
                <a:effectLst/>
                <a:latin typeface="宋体" panose="02010600030101010101" pitchFamily="2" charset="-122"/>
                <a:ea typeface="宋体" panose="02010600030101010101" pitchFamily="2" charset="-122"/>
                <a:cs typeface="宋体" panose="02010600030101010101" pitchFamily="2" charset="-122"/>
              </a:rPr>
              <a:t>交给计算机，</a:t>
            </a:r>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r>
              <a:rPr lang="zh-CN" altLang="zh-CN" sz="1800" dirty="0">
                <a:effectLst/>
                <a:latin typeface="宋体" panose="02010600030101010101" pitchFamily="2" charset="-122"/>
                <a:ea typeface="宋体" panose="02010600030101010101" pitchFamily="2" charset="-122"/>
                <a:cs typeface="宋体" panose="02010600030101010101" pitchFamily="2" charset="-122"/>
              </a:rPr>
              <a:t>以帮助人类擅长的部分（</a:t>
            </a:r>
            <a:r>
              <a:rPr lang="zh-CN" altLang="en-US" sz="1800" dirty="0">
                <a:effectLst/>
                <a:latin typeface="宋体" panose="02010600030101010101" pitchFamily="2" charset="-122"/>
                <a:ea typeface="宋体" panose="02010600030101010101" pitchFamily="2" charset="-122"/>
                <a:cs typeface="宋体" panose="02010600030101010101" pitchFamily="2" charset="-122"/>
              </a:rPr>
              <a:t>建立</a:t>
            </a:r>
            <a:r>
              <a:rPr lang="zh-CN" altLang="zh-CN" sz="1800" dirty="0">
                <a:effectLst/>
                <a:latin typeface="宋体" panose="02010600030101010101" pitchFamily="2" charset="-122"/>
                <a:ea typeface="宋体" panose="02010600030101010101" pitchFamily="2" charset="-122"/>
                <a:cs typeface="宋体" panose="02010600030101010101" pitchFamily="2" charset="-122"/>
              </a:rPr>
              <a:t>抽象和细微的联系），</a:t>
            </a:r>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r>
              <a:rPr lang="zh-CN" altLang="zh-CN" sz="1800" dirty="0">
                <a:effectLst/>
                <a:latin typeface="宋体" panose="02010600030101010101" pitchFamily="2" charset="-122"/>
                <a:ea typeface="宋体" panose="02010600030101010101" pitchFamily="2" charset="-122"/>
                <a:cs typeface="宋体" panose="02010600030101010101" pitchFamily="2" charset="-122"/>
              </a:rPr>
              <a:t>进一步提高分析者的能力</a:t>
            </a:r>
          </a:p>
        </p:txBody>
      </p:sp>
      <p:sp>
        <p:nvSpPr>
          <p:cNvPr id="92" name="矩形 91">
            <a:extLst>
              <a:ext uri="{FF2B5EF4-FFF2-40B4-BE49-F238E27FC236}">
                <a16:creationId xmlns:a16="http://schemas.microsoft.com/office/drawing/2014/main" id="{D6A7D050-BA5C-7541-B783-021122414562}"/>
              </a:ext>
            </a:extLst>
          </p:cNvPr>
          <p:cNvSpPr/>
          <p:nvPr/>
        </p:nvSpPr>
        <p:spPr>
          <a:xfrm>
            <a:off x="6288496" y="4156843"/>
            <a:ext cx="122053" cy="133815"/>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kumimoji="1" lang="zh-CN" altLang="en-US" dirty="0"/>
          </a:p>
        </p:txBody>
      </p:sp>
      <p:sp>
        <p:nvSpPr>
          <p:cNvPr id="94" name="文本框 93">
            <a:extLst>
              <a:ext uri="{FF2B5EF4-FFF2-40B4-BE49-F238E27FC236}">
                <a16:creationId xmlns:a16="http://schemas.microsoft.com/office/drawing/2014/main" id="{0DFA8A14-D653-6B4C-A4B8-37F0414F88C2}"/>
              </a:ext>
            </a:extLst>
          </p:cNvPr>
          <p:cNvSpPr txBox="1"/>
          <p:nvPr/>
        </p:nvSpPr>
        <p:spPr>
          <a:xfrm>
            <a:off x="6553248" y="4132136"/>
            <a:ext cx="6233530" cy="923330"/>
          </a:xfrm>
          <a:prstGeom prst="rect">
            <a:avLst/>
          </a:prstGeom>
          <a:noFill/>
        </p:spPr>
        <p:txBody>
          <a:bodyPr wrap="square">
            <a:spAutoFit/>
          </a:bodyPr>
          <a:lstStyle/>
          <a:p>
            <a:r>
              <a:rPr lang="zh-CN" altLang="zh-CN" sz="1800" dirty="0">
                <a:effectLst/>
                <a:latin typeface="宋体" panose="02010600030101010101" pitchFamily="2" charset="-122"/>
                <a:ea typeface="宋体" panose="02010600030101010101" pitchFamily="2" charset="-122"/>
                <a:cs typeface="宋体" panose="02010600030101010101" pitchFamily="2" charset="-122"/>
              </a:rPr>
              <a:t>分析者利用改进来分析莎士比亚戏剧的体裁，</a:t>
            </a:r>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r>
              <a:rPr lang="zh-CN" altLang="zh-CN" sz="1800" dirty="0">
                <a:effectLst/>
                <a:latin typeface="宋体" panose="02010600030101010101" pitchFamily="2" charset="-122"/>
                <a:ea typeface="宋体" panose="02010600030101010101" pitchFamily="2" charset="-122"/>
                <a:cs typeface="宋体" panose="02010600030101010101" pitchFamily="2" charset="-122"/>
              </a:rPr>
              <a:t>这些体裁又被她们用作对</a:t>
            </a:r>
            <a:r>
              <a:rPr lang="zh-CN" altLang="en-US" sz="1800" dirty="0">
                <a:effectLst/>
                <a:latin typeface="宋体" panose="02010600030101010101" pitchFamily="2" charset="-122"/>
                <a:ea typeface="宋体" panose="02010600030101010101" pitchFamily="2" charset="-122"/>
                <a:cs typeface="宋体" panose="02010600030101010101" pitchFamily="2" charset="-122"/>
              </a:rPr>
              <a:t>戏</a:t>
            </a:r>
            <a:r>
              <a:rPr lang="zh-CN" altLang="zh-CN" sz="1800" dirty="0">
                <a:effectLst/>
                <a:latin typeface="宋体" panose="02010600030101010101" pitchFamily="2" charset="-122"/>
                <a:ea typeface="宋体" panose="02010600030101010101" pitchFamily="2" charset="-122"/>
                <a:cs typeface="宋体" panose="02010600030101010101" pitchFamily="2" charset="-122"/>
              </a:rPr>
              <a:t>剧本身进行分析的基础</a:t>
            </a:r>
            <a:endParaRPr lang="en-US" altLang="zh-CN" sz="1800" dirty="0">
              <a:effectLst/>
              <a:latin typeface="宋体" panose="02010600030101010101" pitchFamily="2" charset="-122"/>
              <a:ea typeface="宋体" panose="02010600030101010101" pitchFamily="2" charset="-122"/>
              <a:cs typeface="宋体" panose="02010600030101010101" pitchFamily="2" charset="-122"/>
            </a:endParaRPr>
          </a:p>
          <a:p>
            <a:r>
              <a:rPr lang="zh-CN" altLang="zh-CN" sz="1800" dirty="0">
                <a:effectLst/>
                <a:latin typeface="宋体" panose="02010600030101010101" pitchFamily="2" charset="-122"/>
                <a:ea typeface="宋体" panose="02010600030101010101" pitchFamily="2" charset="-122"/>
                <a:cs typeface="宋体" panose="02010600030101010101" pitchFamily="2" charset="-122"/>
              </a:rPr>
              <a:t>（知识循环）</a:t>
            </a:r>
          </a:p>
        </p:txBody>
      </p:sp>
    </p:spTree>
    <p:extLst>
      <p:ext uri="{BB962C8B-B14F-4D97-AF65-F5344CB8AC3E}">
        <p14:creationId xmlns:p14="http://schemas.microsoft.com/office/powerpoint/2010/main" val="169550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9A1DB616-F290-49BB-8F70-5ADF767DF766}"/>
              </a:ext>
            </a:extLst>
          </p:cNvPr>
          <p:cNvSpPr>
            <a:spLocks noGrp="1"/>
          </p:cNvSpPr>
          <p:nvPr>
            <p:ph type="sldNum" sz="quarter" idx="12"/>
          </p:nvPr>
        </p:nvSpPr>
        <p:spPr/>
        <p:txBody>
          <a:bodyPr/>
          <a:lstStyle/>
          <a:p>
            <a:fld id="{5DD3DB80-B894-403A-B48E-6FDC1A72010E}" type="slidenum">
              <a:rPr lang="zh-CN" altLang="en-US" smtClean="0"/>
              <a:pPr/>
              <a:t>5</a:t>
            </a:fld>
            <a:endParaRPr lang="zh-CN" altLang="en-US"/>
          </a:p>
        </p:txBody>
      </p:sp>
      <p:sp>
        <p:nvSpPr>
          <p:cNvPr id="38" name="iṡ1íḋe">
            <a:extLst>
              <a:ext uri="{FF2B5EF4-FFF2-40B4-BE49-F238E27FC236}">
                <a16:creationId xmlns:a16="http://schemas.microsoft.com/office/drawing/2014/main" id="{F7735F0F-BB0B-354A-B9B6-DFF401B24F1F}"/>
              </a:ext>
            </a:extLst>
          </p:cNvPr>
          <p:cNvSpPr/>
          <p:nvPr/>
        </p:nvSpPr>
        <p:spPr>
          <a:xfrm>
            <a:off x="-11552" y="1"/>
            <a:ext cx="12215105" cy="1538868"/>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39" name="标题 1">
            <a:extLst>
              <a:ext uri="{FF2B5EF4-FFF2-40B4-BE49-F238E27FC236}">
                <a16:creationId xmlns:a16="http://schemas.microsoft.com/office/drawing/2014/main" id="{4D711508-45E9-884D-8920-79BE5F4B71D7}"/>
              </a:ext>
            </a:extLst>
          </p:cNvPr>
          <p:cNvSpPr txBox="1">
            <a:spLocks/>
          </p:cNvSpPr>
          <p:nvPr/>
        </p:nvSpPr>
        <p:spPr>
          <a:xfrm>
            <a:off x="822324" y="152401"/>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r>
              <a:rPr lang="en-US" altLang="zh-CN" dirty="0">
                <a:ea typeface="SimSun" panose="02010600030101010101" pitchFamily="2" charset="-122"/>
              </a:rPr>
              <a:t>Near-by reading</a:t>
            </a:r>
            <a:r>
              <a:rPr lang="zh-CN" altLang="en-US" dirty="0">
                <a:ea typeface="SimSun" panose="02010600030101010101" pitchFamily="2" charset="-122"/>
              </a:rPr>
              <a:t>的结果呈现</a:t>
            </a:r>
          </a:p>
        </p:txBody>
      </p:sp>
      <p:cxnSp>
        <p:nvCxnSpPr>
          <p:cNvPr id="40" name="直接连接符 5">
            <a:extLst>
              <a:ext uri="{FF2B5EF4-FFF2-40B4-BE49-F238E27FC236}">
                <a16:creationId xmlns:a16="http://schemas.microsoft.com/office/drawing/2014/main" id="{8881BD2E-78E0-8241-94FD-49F77A344802}"/>
              </a:ext>
            </a:extLst>
          </p:cNvPr>
          <p:cNvCxnSpPr/>
          <p:nvPr/>
        </p:nvCxnSpPr>
        <p:spPr>
          <a:xfrm>
            <a:off x="446395" y="3578921"/>
            <a:ext cx="838200" cy="0"/>
          </a:xfrm>
          <a:prstGeom prst="line">
            <a:avLst/>
          </a:prstGeom>
          <a:ln w="19050">
            <a:solidFill>
              <a:schemeClr val="bg1">
                <a:lumMod val="65000"/>
              </a:schemeClr>
            </a:solidFill>
            <a:prstDash val="dash"/>
            <a:headEnd w="lg" len="lg"/>
            <a:tailEnd type="oval" w="lg" len="lg"/>
          </a:ln>
        </p:spPr>
        <p:style>
          <a:lnRef idx="1">
            <a:schemeClr val="accent1"/>
          </a:lnRef>
          <a:fillRef idx="0">
            <a:schemeClr val="accent1"/>
          </a:fillRef>
          <a:effectRef idx="0">
            <a:schemeClr val="accent1"/>
          </a:effectRef>
          <a:fontRef idx="minor">
            <a:schemeClr val="tx1"/>
          </a:fontRef>
        </p:style>
      </p:cxnSp>
      <p:sp>
        <p:nvSpPr>
          <p:cNvPr id="41" name="ïṥ1îḑe">
            <a:extLst>
              <a:ext uri="{FF2B5EF4-FFF2-40B4-BE49-F238E27FC236}">
                <a16:creationId xmlns:a16="http://schemas.microsoft.com/office/drawing/2014/main" id="{C9498982-DD06-FB40-AA0A-1715483BF265}"/>
              </a:ext>
            </a:extLst>
          </p:cNvPr>
          <p:cNvSpPr/>
          <p:nvPr/>
        </p:nvSpPr>
        <p:spPr>
          <a:xfrm>
            <a:off x="1469936" y="3070921"/>
            <a:ext cx="1016000" cy="1016000"/>
          </a:xfrm>
          <a:prstGeom prst="ellipse">
            <a:avLst/>
          </a:prstGeom>
          <a:solidFill>
            <a:schemeClr val="accent1">
              <a:alpha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2" name="iSḻîḑè">
            <a:extLst>
              <a:ext uri="{FF2B5EF4-FFF2-40B4-BE49-F238E27FC236}">
                <a16:creationId xmlns:a16="http://schemas.microsoft.com/office/drawing/2014/main" id="{9CC1EB5D-0A48-014C-8030-8166236D86AC}"/>
              </a:ext>
            </a:extLst>
          </p:cNvPr>
          <p:cNvSpPr/>
          <p:nvPr/>
        </p:nvSpPr>
        <p:spPr bwMode="auto">
          <a:xfrm>
            <a:off x="1645101" y="3262319"/>
            <a:ext cx="633204" cy="633204"/>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p:spPr>
        <p:txBody>
          <a:bodyPr anchor="ctr"/>
          <a:lstStyle/>
          <a:p>
            <a:pPr algn="ctr"/>
            <a:endParaRPr/>
          </a:p>
        </p:txBody>
      </p:sp>
      <p:sp>
        <p:nvSpPr>
          <p:cNvPr id="45" name="文本框 44">
            <a:extLst>
              <a:ext uri="{FF2B5EF4-FFF2-40B4-BE49-F238E27FC236}">
                <a16:creationId xmlns:a16="http://schemas.microsoft.com/office/drawing/2014/main" id="{982D6140-D20D-2F40-A804-E7C138D0B4D6}"/>
              </a:ext>
            </a:extLst>
          </p:cNvPr>
          <p:cNvSpPr txBox="1"/>
          <p:nvPr/>
        </p:nvSpPr>
        <p:spPr>
          <a:xfrm>
            <a:off x="3334214" y="2179126"/>
            <a:ext cx="6579219" cy="3351367"/>
          </a:xfrm>
          <a:prstGeom prst="rect">
            <a:avLst/>
          </a:prstGeom>
          <a:noFill/>
        </p:spPr>
        <p:txBody>
          <a:bodyPr wrap="square">
            <a:spAutoFit/>
          </a:bodyPr>
          <a:lstStyle/>
          <a:p>
            <a:pPr>
              <a:lnSpc>
                <a:spcPct val="150000"/>
              </a:lnSpc>
            </a:pP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借鉴</a:t>
            </a:r>
            <a:r>
              <a:rPr lang="en-US" altLang="zh-CN" sz="1800" kern="0" dirty="0" err="1">
                <a:effectLst/>
                <a:latin typeface="SimSun" panose="02010600030101010101" pitchFamily="2" charset="-122"/>
                <a:ea typeface="SimSun" panose="02010600030101010101" pitchFamily="2" charset="-122"/>
                <a:cs typeface="宋体" panose="02010600030101010101" pitchFamily="2" charset="-122"/>
              </a:rPr>
              <a:t>Correll</a:t>
            </a: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的标记文本法，在图片呈现时用了</a:t>
            </a:r>
            <a:r>
              <a:rPr lang="zh-CN" altLang="zh-CN" sz="1800" b="1" kern="0" dirty="0">
                <a:solidFill>
                  <a:schemeClr val="accent1"/>
                </a:solidFill>
                <a:effectLst/>
                <a:latin typeface="SimSun" panose="02010600030101010101" pitchFamily="2" charset="-122"/>
                <a:ea typeface="SimSun" panose="02010600030101010101" pitchFamily="2" charset="-122"/>
                <a:cs typeface="宋体" panose="02010600030101010101" pitchFamily="2" charset="-122"/>
              </a:rPr>
              <a:t>降维方法</a:t>
            </a: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，并提供有关需求控制的细节。</a:t>
            </a:r>
            <a:endParaRPr lang="en-US" altLang="zh-CN" sz="1800" kern="0" dirty="0">
              <a:effectLst/>
              <a:latin typeface="SimSun" panose="02010600030101010101" pitchFamily="2" charset="-122"/>
              <a:ea typeface="SimSun" panose="02010600030101010101" pitchFamily="2" charset="-122"/>
              <a:cs typeface="宋体" panose="02010600030101010101" pitchFamily="2" charset="-122"/>
            </a:endParaRPr>
          </a:p>
          <a:p>
            <a:pPr>
              <a:lnSpc>
                <a:spcPct val="150000"/>
              </a:lnSpc>
            </a:pP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还需要一个</a:t>
            </a:r>
            <a:r>
              <a:rPr lang="zh-CN" altLang="zh-CN" sz="1800" b="1" kern="0" dirty="0">
                <a:solidFill>
                  <a:schemeClr val="accent1"/>
                </a:solidFill>
                <a:effectLst/>
                <a:latin typeface="SimSun" panose="02010600030101010101" pitchFamily="2" charset="-122"/>
                <a:ea typeface="SimSun" panose="02010600030101010101" pitchFamily="2" charset="-122"/>
                <a:cs typeface="宋体" panose="02010600030101010101" pitchFamily="2" charset="-122"/>
              </a:rPr>
              <a:t>不同的视觉方法</a:t>
            </a: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来适应我们的多类结构。</a:t>
            </a:r>
            <a:endParaRPr lang="en-US" altLang="zh-CN" sz="1800" kern="0" dirty="0">
              <a:effectLst/>
              <a:latin typeface="SimSun" panose="02010600030101010101" pitchFamily="2" charset="-122"/>
              <a:ea typeface="SimSun" panose="02010600030101010101" pitchFamily="2" charset="-122"/>
              <a:cs typeface="宋体" panose="02010600030101010101" pitchFamily="2" charset="-122"/>
            </a:endParaRPr>
          </a:p>
          <a:p>
            <a:pPr>
              <a:lnSpc>
                <a:spcPct val="150000"/>
              </a:lnSpc>
            </a:pP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找到了类似于</a:t>
            </a:r>
            <a:r>
              <a:rPr lang="zh-CN" altLang="zh-CN" sz="1800" b="1" kern="0" dirty="0">
                <a:solidFill>
                  <a:schemeClr val="accent1"/>
                </a:solidFill>
                <a:effectLst/>
                <a:latin typeface="SimSun" panose="02010600030101010101" pitchFamily="2" charset="-122"/>
                <a:ea typeface="SimSun" panose="02010600030101010101" pitchFamily="2" charset="-122"/>
                <a:cs typeface="宋体" panose="02010600030101010101" pitchFamily="2" charset="-122"/>
              </a:rPr>
              <a:t>集合比较</a:t>
            </a: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的方法（在可视化和数字人文中都有这类工作）</a:t>
            </a:r>
            <a:endParaRPr lang="en-US" altLang="zh-CN" sz="1800" kern="0" dirty="0">
              <a:effectLst/>
              <a:latin typeface="SimSun" panose="02010600030101010101" pitchFamily="2" charset="-122"/>
              <a:ea typeface="SimSun" panose="02010600030101010101" pitchFamily="2" charset="-122"/>
              <a:cs typeface="宋体" panose="02010600030101010101" pitchFamily="2" charset="-122"/>
            </a:endParaRPr>
          </a:p>
          <a:p>
            <a:pPr>
              <a:lnSpc>
                <a:spcPct val="150000"/>
              </a:lnSpc>
            </a:pPr>
            <a:r>
              <a:rPr lang="zh-CN" altLang="zh-CN" sz="1800" b="1" kern="0" dirty="0">
                <a:solidFill>
                  <a:schemeClr val="accent1"/>
                </a:solidFill>
                <a:effectLst/>
                <a:latin typeface="SimSun" panose="02010600030101010101" pitchFamily="2" charset="-122"/>
                <a:ea typeface="SimSun" panose="02010600030101010101" pitchFamily="2" charset="-122"/>
                <a:cs typeface="宋体" panose="02010600030101010101" pitchFamily="2" charset="-122"/>
              </a:rPr>
              <a:t>单一的数据集</a:t>
            </a: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，可以使研究人员根据这个数据集的特殊形状来专门设计视觉编码，同时忽略潜在的可扩展性问题</a:t>
            </a:r>
            <a:endParaRPr lang="en-US" altLang="zh-CN" sz="1800" kern="0" dirty="0">
              <a:effectLst/>
              <a:latin typeface="SimSun" panose="02010600030101010101" pitchFamily="2" charset="-122"/>
              <a:ea typeface="SimSun" panose="02010600030101010101" pitchFamily="2" charset="-122"/>
              <a:cs typeface="宋体" panose="02010600030101010101" pitchFamily="2" charset="-122"/>
            </a:endParaRPr>
          </a:p>
          <a:p>
            <a:pPr>
              <a:lnSpc>
                <a:spcPct val="150000"/>
              </a:lnSpc>
            </a:pPr>
            <a:r>
              <a:rPr lang="zh-CN" altLang="zh-CN" dirty="0">
                <a:latin typeface="SimSun" panose="02010600030101010101" pitchFamily="2" charset="-122"/>
                <a:ea typeface="SimSun" panose="02010600030101010101" pitchFamily="2" charset="-122"/>
              </a:rPr>
              <a:t>使得文本随时可用，并具有</a:t>
            </a:r>
            <a:r>
              <a:rPr lang="zh-CN" altLang="zh-CN" b="1" dirty="0">
                <a:solidFill>
                  <a:schemeClr val="accent1"/>
                </a:solidFill>
                <a:latin typeface="SimSun" panose="02010600030101010101" pitchFamily="2" charset="-122"/>
                <a:ea typeface="SimSun" panose="02010600030101010101" pitchFamily="2" charset="-122"/>
              </a:rPr>
              <a:t>突出和调查异常值</a:t>
            </a:r>
            <a:r>
              <a:rPr lang="zh-CN" altLang="zh-CN" dirty="0">
                <a:latin typeface="SimSun" panose="02010600030101010101" pitchFamily="2" charset="-122"/>
                <a:ea typeface="SimSun" panose="02010600030101010101" pitchFamily="2" charset="-122"/>
              </a:rPr>
              <a:t>的能力</a:t>
            </a:r>
            <a:r>
              <a:rPr lang="zh-CN" altLang="zh-CN" dirty="0">
                <a:effectLst/>
                <a:latin typeface="SimSun" panose="02010600030101010101" pitchFamily="2" charset="-122"/>
                <a:ea typeface="SimSun" panose="02010600030101010101" pitchFamily="2" charset="-122"/>
              </a:rPr>
              <a:t> </a:t>
            </a:r>
            <a:endParaRPr lang="zh-CN" altLang="en-US"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701277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A01231F8-FE3E-4D09-B823-FF12AEEEDC95}"/>
              </a:ext>
            </a:extLst>
          </p:cNvPr>
          <p:cNvSpPr>
            <a:spLocks noGrp="1"/>
          </p:cNvSpPr>
          <p:nvPr>
            <p:ph type="sldNum" sz="quarter" idx="12"/>
          </p:nvPr>
        </p:nvSpPr>
        <p:spPr/>
        <p:txBody>
          <a:bodyPr/>
          <a:lstStyle/>
          <a:p>
            <a:fld id="{5DD3DB80-B894-403A-B48E-6FDC1A72010E}" type="slidenum">
              <a:rPr lang="zh-CN" altLang="en-US" smtClean="0"/>
              <a:pPr/>
              <a:t>6</a:t>
            </a:fld>
            <a:endParaRPr lang="zh-CN" altLang="en-US"/>
          </a:p>
        </p:txBody>
      </p:sp>
      <p:sp>
        <p:nvSpPr>
          <p:cNvPr id="59" name="iṡ1íḋe">
            <a:extLst>
              <a:ext uri="{FF2B5EF4-FFF2-40B4-BE49-F238E27FC236}">
                <a16:creationId xmlns:a16="http://schemas.microsoft.com/office/drawing/2014/main" id="{A36D760F-EF4D-214E-93F0-E675A4B8A2F1}"/>
              </a:ext>
            </a:extLst>
          </p:cNvPr>
          <p:cNvSpPr/>
          <p:nvPr/>
        </p:nvSpPr>
        <p:spPr>
          <a:xfrm>
            <a:off x="-11552" y="1"/>
            <a:ext cx="12215105" cy="15388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60" name="标题 1">
            <a:extLst>
              <a:ext uri="{FF2B5EF4-FFF2-40B4-BE49-F238E27FC236}">
                <a16:creationId xmlns:a16="http://schemas.microsoft.com/office/drawing/2014/main" id="{776029B6-2C18-C343-8A1F-8C0C9D6B0A87}"/>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pic>
        <p:nvPicPr>
          <p:cNvPr id="1026" name="Picture 2" descr="Image result for 歌德">
            <a:extLst>
              <a:ext uri="{FF2B5EF4-FFF2-40B4-BE49-F238E27FC236}">
                <a16:creationId xmlns:a16="http://schemas.microsoft.com/office/drawing/2014/main" id="{262F4103-8566-B340-9092-A98819537C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2325" y="2529550"/>
            <a:ext cx="2171834" cy="27324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de candolle">
            <a:extLst>
              <a:ext uri="{FF2B5EF4-FFF2-40B4-BE49-F238E27FC236}">
                <a16:creationId xmlns:a16="http://schemas.microsoft.com/office/drawing/2014/main" id="{8BA84084-DB55-B04C-B314-F4A84C6810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1470" y="2464589"/>
            <a:ext cx="2172251" cy="2850840"/>
          </a:xfrm>
          <a:prstGeom prst="rect">
            <a:avLst/>
          </a:prstGeom>
          <a:noFill/>
          <a:extLst>
            <a:ext uri="{909E8E84-426E-40DD-AFC4-6F175D3DCCD1}">
              <a14:hiddenFill xmlns:a14="http://schemas.microsoft.com/office/drawing/2010/main">
                <a:solidFill>
                  <a:srgbClr val="FFFFFF"/>
                </a:solidFill>
              </a14:hiddenFill>
            </a:ext>
          </a:extLst>
        </p:spPr>
      </p:pic>
      <p:sp>
        <p:nvSpPr>
          <p:cNvPr id="62" name="文本框 61">
            <a:extLst>
              <a:ext uri="{FF2B5EF4-FFF2-40B4-BE49-F238E27FC236}">
                <a16:creationId xmlns:a16="http://schemas.microsoft.com/office/drawing/2014/main" id="{F9F23A1B-DD8B-8D40-89D1-C9A209A3F064}"/>
              </a:ext>
            </a:extLst>
          </p:cNvPr>
          <p:cNvSpPr txBox="1"/>
          <p:nvPr/>
        </p:nvSpPr>
        <p:spPr>
          <a:xfrm>
            <a:off x="3769112" y="2464589"/>
            <a:ext cx="4841487" cy="2862322"/>
          </a:xfrm>
          <a:prstGeom prst="rect">
            <a:avLst/>
          </a:prstGeom>
          <a:noFill/>
        </p:spPr>
        <p:txBody>
          <a:bodyPr wrap="square" rtlCol="0">
            <a:spAutoFit/>
          </a:bodyPr>
          <a:lstStyle/>
          <a:p>
            <a:pPr algn="just">
              <a:lnSpc>
                <a:spcPct val="150000"/>
              </a:lnSpc>
            </a:pPr>
            <a:r>
              <a:rPr lang="zh-CN" altLang="zh-CN" dirty="0">
                <a:latin typeface="SimSun" panose="02010600030101010101" pitchFamily="2" charset="-122"/>
                <a:ea typeface="SimSun" panose="02010600030101010101" pitchFamily="2" charset="-122"/>
              </a:rPr>
              <a:t>比较歌德和</a:t>
            </a:r>
            <a:r>
              <a:rPr lang="zh-CN" altLang="en-US" dirty="0">
                <a:latin typeface="SimSun" panose="02010600030101010101" pitchFamily="2" charset="-122"/>
                <a:ea typeface="SimSun" panose="02010600030101010101" pitchFamily="2" charset="-122"/>
              </a:rPr>
              <a:t>德坎多尔</a:t>
            </a:r>
            <a:r>
              <a:rPr lang="zh-CN" altLang="zh-CN" dirty="0">
                <a:latin typeface="SimSun" panose="02010600030101010101" pitchFamily="2" charset="-122"/>
                <a:ea typeface="SimSun" panose="02010600030101010101" pitchFamily="2" charset="-122"/>
              </a:rPr>
              <a:t>的科学著作，即其中的个人偏见和哲学 </a:t>
            </a:r>
            <a:endParaRPr lang="en-US" altLang="zh-CN" dirty="0">
              <a:latin typeface="SimSun" panose="02010600030101010101" pitchFamily="2" charset="-122"/>
              <a:ea typeface="SimSun" panose="02010600030101010101" pitchFamily="2" charset="-122"/>
            </a:endParaRPr>
          </a:p>
          <a:p>
            <a:pPr algn="just">
              <a:lnSpc>
                <a:spcPct val="150000"/>
              </a:lnSpc>
            </a:pPr>
            <a:r>
              <a:rPr lang="zh-CN" altLang="zh-CN" b="1" dirty="0">
                <a:latin typeface="SimSun" panose="02010600030101010101" pitchFamily="2" charset="-122"/>
                <a:ea typeface="SimSun" panose="02010600030101010101" pitchFamily="2" charset="-122"/>
              </a:rPr>
              <a:t>目的</a:t>
            </a:r>
            <a:r>
              <a:rPr lang="zh-CN" altLang="zh-CN" dirty="0">
                <a:latin typeface="SimSun" panose="02010600030101010101" pitchFamily="2" charset="-122"/>
                <a:ea typeface="SimSun" panose="02010600030101010101" pitchFamily="2" charset="-122"/>
              </a:rPr>
              <a:t>：识别和分析每个科学文本中类别的分布，并研究关键类别之间的</a:t>
            </a:r>
            <a:r>
              <a:rPr lang="zh-CN" altLang="zh-CN" b="1" dirty="0">
                <a:solidFill>
                  <a:schemeClr val="accent5">
                    <a:lumMod val="50000"/>
                  </a:schemeClr>
                </a:solidFill>
                <a:latin typeface="SimSun" panose="02010600030101010101" pitchFamily="2" charset="-122"/>
                <a:ea typeface="SimSun" panose="02010600030101010101" pitchFamily="2" charset="-122"/>
              </a:rPr>
              <a:t>作用 </a:t>
            </a:r>
            <a:endParaRPr lang="en-US" altLang="zh-CN" b="1" dirty="0">
              <a:solidFill>
                <a:schemeClr val="accent5">
                  <a:lumMod val="50000"/>
                </a:schemeClr>
              </a:solidFill>
              <a:latin typeface="SimSun" panose="02010600030101010101" pitchFamily="2" charset="-122"/>
              <a:ea typeface="SimSun" panose="02010600030101010101" pitchFamily="2" charset="-122"/>
            </a:endParaRPr>
          </a:p>
          <a:p>
            <a:pPr algn="just">
              <a:lnSpc>
                <a:spcPct val="150000"/>
              </a:lnSpc>
            </a:pPr>
            <a:r>
              <a:rPr lang="zh-CN" altLang="zh-CN" dirty="0">
                <a:latin typeface="SimSun" panose="02010600030101010101" pitchFamily="2" charset="-122"/>
                <a:ea typeface="SimSun" panose="02010600030101010101" pitchFamily="2" charset="-122"/>
              </a:rPr>
              <a:t>揭示了历史上作者们是如何思考和运作科学的，突出了他们科学风格之间的真正差异</a:t>
            </a:r>
          </a:p>
          <a:p>
            <a:endParaRPr kumimoji="1" lang="zh-CN" altLang="en-US" dirty="0"/>
          </a:p>
        </p:txBody>
      </p:sp>
      <p:sp>
        <p:nvSpPr>
          <p:cNvPr id="63" name="文本框 62">
            <a:extLst>
              <a:ext uri="{FF2B5EF4-FFF2-40B4-BE49-F238E27FC236}">
                <a16:creationId xmlns:a16="http://schemas.microsoft.com/office/drawing/2014/main" id="{D3C58C8A-9951-064F-B9F8-43BFF6FDA0AD}"/>
              </a:ext>
            </a:extLst>
          </p:cNvPr>
          <p:cNvSpPr txBox="1"/>
          <p:nvPr/>
        </p:nvSpPr>
        <p:spPr>
          <a:xfrm>
            <a:off x="822324" y="5575610"/>
            <a:ext cx="1943178" cy="338554"/>
          </a:xfrm>
          <a:prstGeom prst="rect">
            <a:avLst/>
          </a:prstGeom>
          <a:noFill/>
        </p:spPr>
        <p:txBody>
          <a:bodyPr wrap="square" rtlCol="0">
            <a:spAutoFit/>
          </a:bodyPr>
          <a:lstStyle/>
          <a:p>
            <a:pPr algn="ctr"/>
            <a:r>
              <a:rPr kumimoji="1" lang="zh-CN" altLang="en-US" sz="1600" dirty="0"/>
              <a:t>歌德</a:t>
            </a:r>
          </a:p>
        </p:txBody>
      </p:sp>
      <p:sp>
        <p:nvSpPr>
          <p:cNvPr id="1024" name="文本框 1023">
            <a:extLst>
              <a:ext uri="{FF2B5EF4-FFF2-40B4-BE49-F238E27FC236}">
                <a16:creationId xmlns:a16="http://schemas.microsoft.com/office/drawing/2014/main" id="{711702C2-CC57-8D42-B4BB-E6EB7841D510}"/>
              </a:ext>
            </a:extLst>
          </p:cNvPr>
          <p:cNvSpPr txBox="1"/>
          <p:nvPr/>
        </p:nvSpPr>
        <p:spPr>
          <a:xfrm>
            <a:off x="9801143" y="5575610"/>
            <a:ext cx="1792907" cy="338554"/>
          </a:xfrm>
          <a:prstGeom prst="rect">
            <a:avLst/>
          </a:prstGeom>
          <a:noFill/>
        </p:spPr>
        <p:txBody>
          <a:bodyPr wrap="square" rtlCol="0">
            <a:spAutoFit/>
          </a:bodyPr>
          <a:lstStyle/>
          <a:p>
            <a:pPr algn="ctr"/>
            <a:r>
              <a:rPr kumimoji="1" lang="zh-CN" altLang="en-US" sz="1600" dirty="0"/>
              <a:t>德坎多尔</a:t>
            </a:r>
          </a:p>
        </p:txBody>
      </p:sp>
      <p:sp>
        <p:nvSpPr>
          <p:cNvPr id="70" name="文本框 69">
            <a:extLst>
              <a:ext uri="{FF2B5EF4-FFF2-40B4-BE49-F238E27FC236}">
                <a16:creationId xmlns:a16="http://schemas.microsoft.com/office/drawing/2014/main" id="{5172C3AC-5975-0C4F-8F9B-C40354E27069}"/>
              </a:ext>
            </a:extLst>
          </p:cNvPr>
          <p:cNvSpPr txBox="1"/>
          <p:nvPr/>
        </p:nvSpPr>
        <p:spPr>
          <a:xfrm>
            <a:off x="3227888" y="5914164"/>
            <a:ext cx="6110868" cy="553998"/>
          </a:xfrm>
          <a:prstGeom prst="rect">
            <a:avLst/>
          </a:prstGeom>
          <a:noFill/>
        </p:spPr>
        <p:txBody>
          <a:bodyPr wrap="square">
            <a:spAutoFit/>
          </a:bodyPr>
          <a:lstStyle/>
          <a:p>
            <a:pPr algn="ctr"/>
            <a:r>
              <a:rPr lang="zh-CN" altLang="zh-CN" sz="1200" dirty="0">
                <a:effectLst/>
                <a:latin typeface="Calibri" panose="020F0502020204030204" pitchFamily="34" charset="0"/>
                <a:ea typeface="宋体" panose="02010600030101010101" pitchFamily="2" charset="-122"/>
                <a:cs typeface="Calibri" panose="020F0502020204030204" pitchFamily="34" charset="0"/>
              </a:rPr>
              <a:t>建立一个基于网络的应用程序，即可以探索文本，又可以介绍整个项目的情况</a:t>
            </a:r>
            <a:r>
              <a:rPr lang="zh-CN" altLang="zh-CN" sz="1800" dirty="0">
                <a:effectLst/>
                <a:latin typeface="宋体" panose="02010600030101010101" pitchFamily="2" charset="-122"/>
                <a:ea typeface="宋体" panose="02010600030101010101" pitchFamily="2" charset="-122"/>
                <a:cs typeface="宋体" panose="02010600030101010101" pitchFamily="2" charset="-122"/>
              </a:rPr>
              <a:t>（</a:t>
            </a:r>
            <a:r>
              <a:rPr lang="en-US" altLang="zh-CN" sz="1800" u="sng" dirty="0">
                <a:solidFill>
                  <a:srgbClr val="0563C1"/>
                </a:solidFill>
                <a:effectLst/>
                <a:latin typeface="宋体" panose="02010600030101010101" pitchFamily="2" charset="-122"/>
                <a:ea typeface="宋体" panose="02010600030101010101" pitchFamily="2" charset="-122"/>
                <a:cs typeface="宋体" panose="02010600030101010101" pitchFamily="2" charset="-122"/>
                <a:hlinkClick r:id="rId4"/>
              </a:rPr>
              <a:t>https://goetheanddecandolle.rcc.uchicago.edu</a:t>
            </a:r>
            <a:r>
              <a:rPr lang="zh-CN" altLang="zh-CN" sz="1800" dirty="0">
                <a:effectLst/>
                <a:latin typeface="宋体" panose="02010600030101010101" pitchFamily="2" charset="-122"/>
                <a:ea typeface="宋体" panose="02010600030101010101" pitchFamily="2" charset="-122"/>
                <a:cs typeface="宋体" panose="02010600030101010101" pitchFamily="2" charset="-122"/>
              </a:rPr>
              <a:t>）</a:t>
            </a:r>
          </a:p>
        </p:txBody>
      </p:sp>
    </p:spTree>
    <p:extLst>
      <p:ext uri="{BB962C8B-B14F-4D97-AF65-F5344CB8AC3E}">
        <p14:creationId xmlns:p14="http://schemas.microsoft.com/office/powerpoint/2010/main" val="1871454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iṡ1íḋe">
            <a:extLst>
              <a:ext uri="{FF2B5EF4-FFF2-40B4-BE49-F238E27FC236}">
                <a16:creationId xmlns:a16="http://schemas.microsoft.com/office/drawing/2014/main" id="{07780C0A-395B-8B40-A04B-06CA8E1E3012}"/>
              </a:ext>
            </a:extLst>
          </p:cNvPr>
          <p:cNvSpPr/>
          <p:nvPr/>
        </p:nvSpPr>
        <p:spPr>
          <a:xfrm>
            <a:off x="-11552" y="1"/>
            <a:ext cx="12215105" cy="15388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11" name="标题 1">
            <a:extLst>
              <a:ext uri="{FF2B5EF4-FFF2-40B4-BE49-F238E27FC236}">
                <a16:creationId xmlns:a16="http://schemas.microsoft.com/office/drawing/2014/main" id="{4BFA880C-0E46-4F42-874A-E1C6F9046D00}"/>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grpSp>
        <p:nvGrpSpPr>
          <p:cNvPr id="16" name="4c536999-aee8-4c7f-a1f0-8894fd67c07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5EB6A55A-5AA6-D244-A76F-62D094778B18}"/>
              </a:ext>
            </a:extLst>
          </p:cNvPr>
          <p:cNvGrpSpPr>
            <a:grpSpLocks noChangeAspect="1"/>
          </p:cNvGrpSpPr>
          <p:nvPr>
            <p:custDataLst>
              <p:tags r:id="rId1"/>
            </p:custDataLst>
          </p:nvPr>
        </p:nvGrpSpPr>
        <p:grpSpPr>
          <a:xfrm>
            <a:off x="-644587" y="1875222"/>
            <a:ext cx="10636156" cy="5111834"/>
            <a:chOff x="905433" y="1120740"/>
            <a:chExt cx="10636156" cy="5111834"/>
          </a:xfrm>
        </p:grpSpPr>
        <p:grpSp>
          <p:nvGrpSpPr>
            <p:cNvPr id="17" name="îśḻiḓè">
              <a:extLst>
                <a:ext uri="{FF2B5EF4-FFF2-40B4-BE49-F238E27FC236}">
                  <a16:creationId xmlns:a16="http://schemas.microsoft.com/office/drawing/2014/main" id="{FF9C2BEC-FE50-B94F-8FA4-A9EFB47F0913}"/>
                </a:ext>
              </a:extLst>
            </p:cNvPr>
            <p:cNvGrpSpPr/>
            <p:nvPr/>
          </p:nvGrpSpPr>
          <p:grpSpPr>
            <a:xfrm>
              <a:off x="905433" y="1140549"/>
              <a:ext cx="2466641" cy="3325225"/>
              <a:chOff x="975180" y="1138202"/>
              <a:chExt cx="2466641" cy="3325225"/>
            </a:xfrm>
          </p:grpSpPr>
          <p:sp>
            <p:nvSpPr>
              <p:cNvPr id="46" name="íṡļiḋè">
                <a:extLst>
                  <a:ext uri="{FF2B5EF4-FFF2-40B4-BE49-F238E27FC236}">
                    <a16:creationId xmlns:a16="http://schemas.microsoft.com/office/drawing/2014/main" id="{C3FEE1F7-9833-1740-91BE-93AA7E142126}"/>
                  </a:ext>
                </a:extLst>
              </p:cNvPr>
              <p:cNvSpPr/>
              <p:nvPr/>
            </p:nvSpPr>
            <p:spPr bwMode="auto">
              <a:xfrm>
                <a:off x="2785867" y="4086741"/>
                <a:ext cx="58452" cy="201332"/>
              </a:xfrm>
              <a:custGeom>
                <a:avLst/>
                <a:gdLst>
                  <a:gd name="T0" fmla="*/ 149 w 367"/>
                  <a:gd name="T1" fmla="*/ 197 h 1241"/>
                  <a:gd name="T2" fmla="*/ 126 w 367"/>
                  <a:gd name="T3" fmla="*/ 135 h 1241"/>
                  <a:gd name="T4" fmla="*/ 153 w 367"/>
                  <a:gd name="T5" fmla="*/ 61 h 1241"/>
                  <a:gd name="T6" fmla="*/ 153 w 367"/>
                  <a:gd name="T7" fmla="*/ 20 h 1241"/>
                  <a:gd name="T8" fmla="*/ 113 w 367"/>
                  <a:gd name="T9" fmla="*/ 38 h 1241"/>
                  <a:gd name="T10" fmla="*/ 109 w 367"/>
                  <a:gd name="T11" fmla="*/ 115 h 1241"/>
                  <a:gd name="T12" fmla="*/ 96 w 367"/>
                  <a:gd name="T13" fmla="*/ 212 h 1241"/>
                  <a:gd name="T14" fmla="*/ 111 w 367"/>
                  <a:gd name="T15" fmla="*/ 227 h 1241"/>
                  <a:gd name="T16" fmla="*/ 117 w 367"/>
                  <a:gd name="T17" fmla="*/ 372 h 1241"/>
                  <a:gd name="T18" fmla="*/ 102 w 367"/>
                  <a:gd name="T19" fmla="*/ 319 h 1241"/>
                  <a:gd name="T20" fmla="*/ 133 w 367"/>
                  <a:gd name="T21" fmla="*/ 264 h 1241"/>
                  <a:gd name="T22" fmla="*/ 85 w 367"/>
                  <a:gd name="T23" fmla="*/ 264 h 1241"/>
                  <a:gd name="T24" fmla="*/ 74 w 367"/>
                  <a:gd name="T25" fmla="*/ 335 h 1241"/>
                  <a:gd name="T26" fmla="*/ 83 w 367"/>
                  <a:gd name="T27" fmla="*/ 403 h 1241"/>
                  <a:gd name="T28" fmla="*/ 93 w 367"/>
                  <a:gd name="T29" fmla="*/ 427 h 1241"/>
                  <a:gd name="T30" fmla="*/ 39 w 367"/>
                  <a:gd name="T31" fmla="*/ 401 h 1241"/>
                  <a:gd name="T32" fmla="*/ 0 w 367"/>
                  <a:gd name="T33" fmla="*/ 391 h 1241"/>
                  <a:gd name="T34" fmla="*/ 62 w 367"/>
                  <a:gd name="T35" fmla="*/ 585 h 1241"/>
                  <a:gd name="T36" fmla="*/ 113 w 367"/>
                  <a:gd name="T37" fmla="*/ 539 h 1241"/>
                  <a:gd name="T38" fmla="*/ 66 w 367"/>
                  <a:gd name="T39" fmla="*/ 518 h 1241"/>
                  <a:gd name="T40" fmla="*/ 62 w 367"/>
                  <a:gd name="T41" fmla="*/ 555 h 1241"/>
                  <a:gd name="T42" fmla="*/ 62 w 367"/>
                  <a:gd name="T43" fmla="*/ 585 h 1241"/>
                  <a:gd name="T44" fmla="*/ 130 w 367"/>
                  <a:gd name="T45" fmla="*/ 803 h 1241"/>
                  <a:gd name="T46" fmla="*/ 161 w 367"/>
                  <a:gd name="T47" fmla="*/ 794 h 1241"/>
                  <a:gd name="T48" fmla="*/ 202 w 367"/>
                  <a:gd name="T49" fmla="*/ 929 h 1241"/>
                  <a:gd name="T50" fmla="*/ 239 w 367"/>
                  <a:gd name="T51" fmla="*/ 982 h 1241"/>
                  <a:gd name="T52" fmla="*/ 212 w 367"/>
                  <a:gd name="T53" fmla="*/ 955 h 1241"/>
                  <a:gd name="T54" fmla="*/ 202 w 367"/>
                  <a:gd name="T55" fmla="*/ 929 h 1241"/>
                  <a:gd name="T56" fmla="*/ 293 w 367"/>
                  <a:gd name="T57" fmla="*/ 951 h 1241"/>
                  <a:gd name="T58" fmla="*/ 294 w 367"/>
                  <a:gd name="T59" fmla="*/ 1004 h 1241"/>
                  <a:gd name="T60" fmla="*/ 305 w 367"/>
                  <a:gd name="T61" fmla="*/ 963 h 1241"/>
                  <a:gd name="T62" fmla="*/ 293 w 367"/>
                  <a:gd name="T63" fmla="*/ 951 h 1241"/>
                  <a:gd name="T64" fmla="*/ 274 w 367"/>
                  <a:gd name="T65" fmla="*/ 1056 h 1241"/>
                  <a:gd name="T66" fmla="*/ 273 w 367"/>
                  <a:gd name="T67" fmla="*/ 1012 h 1241"/>
                  <a:gd name="T68" fmla="*/ 252 w 367"/>
                  <a:gd name="T69" fmla="*/ 1041 h 1241"/>
                  <a:gd name="T70" fmla="*/ 311 w 367"/>
                  <a:gd name="T71" fmla="*/ 1130 h 1241"/>
                  <a:gd name="T72" fmla="*/ 318 w 367"/>
                  <a:gd name="T73" fmla="*/ 1097 h 1241"/>
                  <a:gd name="T74" fmla="*/ 311 w 367"/>
                  <a:gd name="T75" fmla="*/ 1130 h 1241"/>
                  <a:gd name="T76" fmla="*/ 339 w 367"/>
                  <a:gd name="T77" fmla="*/ 1138 h 1241"/>
                  <a:gd name="T78" fmla="*/ 316 w 367"/>
                  <a:gd name="T79" fmla="*/ 1196 h 1241"/>
                  <a:gd name="T80" fmla="*/ 324 w 367"/>
                  <a:gd name="T81" fmla="*/ 1200 h 1241"/>
                  <a:gd name="T82" fmla="*/ 334 w 367"/>
                  <a:gd name="T83" fmla="*/ 1206 h 1241"/>
                  <a:gd name="T84" fmla="*/ 341 w 367"/>
                  <a:gd name="T85" fmla="*/ 1224 h 1241"/>
                  <a:gd name="T86" fmla="*/ 367 w 367"/>
                  <a:gd name="T87" fmla="*/ 1216 h 1241"/>
                  <a:gd name="T88" fmla="*/ 359 w 367"/>
                  <a:gd name="T89" fmla="*/ 1155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7" h="1241">
                    <a:moveTo>
                      <a:pt x="111" y="227"/>
                    </a:moveTo>
                    <a:lnTo>
                      <a:pt x="149" y="197"/>
                    </a:lnTo>
                    <a:lnTo>
                      <a:pt x="149" y="149"/>
                    </a:lnTo>
                    <a:lnTo>
                      <a:pt x="126" y="135"/>
                    </a:lnTo>
                    <a:lnTo>
                      <a:pt x="152" y="97"/>
                    </a:lnTo>
                    <a:lnTo>
                      <a:pt x="153" y="61"/>
                    </a:lnTo>
                    <a:lnTo>
                      <a:pt x="142" y="48"/>
                    </a:lnTo>
                    <a:lnTo>
                      <a:pt x="153" y="20"/>
                    </a:lnTo>
                    <a:lnTo>
                      <a:pt x="146" y="0"/>
                    </a:lnTo>
                    <a:lnTo>
                      <a:pt x="113" y="38"/>
                    </a:lnTo>
                    <a:lnTo>
                      <a:pt x="118" y="95"/>
                    </a:lnTo>
                    <a:lnTo>
                      <a:pt x="109" y="115"/>
                    </a:lnTo>
                    <a:lnTo>
                      <a:pt x="115" y="138"/>
                    </a:lnTo>
                    <a:lnTo>
                      <a:pt x="96" y="212"/>
                    </a:lnTo>
                    <a:lnTo>
                      <a:pt x="111" y="227"/>
                    </a:lnTo>
                    <a:lnTo>
                      <a:pt x="111" y="227"/>
                    </a:lnTo>
                    <a:close/>
                    <a:moveTo>
                      <a:pt x="93" y="427"/>
                    </a:moveTo>
                    <a:lnTo>
                      <a:pt x="117" y="372"/>
                    </a:lnTo>
                    <a:lnTo>
                      <a:pt x="114" y="340"/>
                    </a:lnTo>
                    <a:lnTo>
                      <a:pt x="102" y="319"/>
                    </a:lnTo>
                    <a:lnTo>
                      <a:pt x="113" y="282"/>
                    </a:lnTo>
                    <a:lnTo>
                      <a:pt x="133" y="264"/>
                    </a:lnTo>
                    <a:lnTo>
                      <a:pt x="133" y="248"/>
                    </a:lnTo>
                    <a:lnTo>
                      <a:pt x="85" y="264"/>
                    </a:lnTo>
                    <a:lnTo>
                      <a:pt x="85" y="314"/>
                    </a:lnTo>
                    <a:lnTo>
                      <a:pt x="74" y="335"/>
                    </a:lnTo>
                    <a:lnTo>
                      <a:pt x="93" y="375"/>
                    </a:lnTo>
                    <a:lnTo>
                      <a:pt x="83" y="403"/>
                    </a:lnTo>
                    <a:lnTo>
                      <a:pt x="93" y="427"/>
                    </a:lnTo>
                    <a:lnTo>
                      <a:pt x="93" y="427"/>
                    </a:lnTo>
                    <a:close/>
                    <a:moveTo>
                      <a:pt x="0" y="391"/>
                    </a:moveTo>
                    <a:lnTo>
                      <a:pt x="39" y="401"/>
                    </a:lnTo>
                    <a:lnTo>
                      <a:pt x="25" y="377"/>
                    </a:lnTo>
                    <a:lnTo>
                      <a:pt x="0" y="391"/>
                    </a:lnTo>
                    <a:lnTo>
                      <a:pt x="0" y="391"/>
                    </a:lnTo>
                    <a:close/>
                    <a:moveTo>
                      <a:pt x="62" y="585"/>
                    </a:moveTo>
                    <a:lnTo>
                      <a:pt x="96" y="584"/>
                    </a:lnTo>
                    <a:lnTo>
                      <a:pt x="113" y="539"/>
                    </a:lnTo>
                    <a:lnTo>
                      <a:pt x="102" y="500"/>
                    </a:lnTo>
                    <a:lnTo>
                      <a:pt x="66" y="518"/>
                    </a:lnTo>
                    <a:lnTo>
                      <a:pt x="62" y="555"/>
                    </a:lnTo>
                    <a:lnTo>
                      <a:pt x="62" y="555"/>
                    </a:lnTo>
                    <a:lnTo>
                      <a:pt x="62" y="585"/>
                    </a:lnTo>
                    <a:lnTo>
                      <a:pt x="62" y="585"/>
                    </a:lnTo>
                    <a:close/>
                    <a:moveTo>
                      <a:pt x="161" y="794"/>
                    </a:moveTo>
                    <a:lnTo>
                      <a:pt x="130" y="803"/>
                    </a:lnTo>
                    <a:lnTo>
                      <a:pt x="151" y="814"/>
                    </a:lnTo>
                    <a:lnTo>
                      <a:pt x="161" y="794"/>
                    </a:lnTo>
                    <a:lnTo>
                      <a:pt x="161" y="794"/>
                    </a:lnTo>
                    <a:close/>
                    <a:moveTo>
                      <a:pt x="202" y="929"/>
                    </a:moveTo>
                    <a:lnTo>
                      <a:pt x="227" y="935"/>
                    </a:lnTo>
                    <a:lnTo>
                      <a:pt x="239" y="982"/>
                    </a:lnTo>
                    <a:lnTo>
                      <a:pt x="212" y="955"/>
                    </a:lnTo>
                    <a:lnTo>
                      <a:pt x="212" y="955"/>
                    </a:lnTo>
                    <a:lnTo>
                      <a:pt x="208" y="943"/>
                    </a:lnTo>
                    <a:lnTo>
                      <a:pt x="202" y="929"/>
                    </a:lnTo>
                    <a:lnTo>
                      <a:pt x="202" y="929"/>
                    </a:lnTo>
                    <a:close/>
                    <a:moveTo>
                      <a:pt x="293" y="951"/>
                    </a:moveTo>
                    <a:lnTo>
                      <a:pt x="279" y="980"/>
                    </a:lnTo>
                    <a:lnTo>
                      <a:pt x="294" y="1004"/>
                    </a:lnTo>
                    <a:lnTo>
                      <a:pt x="306" y="990"/>
                    </a:lnTo>
                    <a:lnTo>
                      <a:pt x="305" y="963"/>
                    </a:lnTo>
                    <a:lnTo>
                      <a:pt x="293" y="951"/>
                    </a:lnTo>
                    <a:lnTo>
                      <a:pt x="293" y="951"/>
                    </a:lnTo>
                    <a:close/>
                    <a:moveTo>
                      <a:pt x="252" y="1041"/>
                    </a:moveTo>
                    <a:lnTo>
                      <a:pt x="274" y="1056"/>
                    </a:lnTo>
                    <a:lnTo>
                      <a:pt x="291" y="1044"/>
                    </a:lnTo>
                    <a:lnTo>
                      <a:pt x="273" y="1012"/>
                    </a:lnTo>
                    <a:lnTo>
                      <a:pt x="243" y="1018"/>
                    </a:lnTo>
                    <a:lnTo>
                      <a:pt x="252" y="1041"/>
                    </a:lnTo>
                    <a:lnTo>
                      <a:pt x="252" y="1041"/>
                    </a:lnTo>
                    <a:close/>
                    <a:moveTo>
                      <a:pt x="311" y="1130"/>
                    </a:moveTo>
                    <a:lnTo>
                      <a:pt x="337" y="1098"/>
                    </a:lnTo>
                    <a:lnTo>
                      <a:pt x="318" y="1097"/>
                    </a:lnTo>
                    <a:lnTo>
                      <a:pt x="300" y="1120"/>
                    </a:lnTo>
                    <a:lnTo>
                      <a:pt x="311" y="1130"/>
                    </a:lnTo>
                    <a:lnTo>
                      <a:pt x="311" y="1130"/>
                    </a:lnTo>
                    <a:close/>
                    <a:moveTo>
                      <a:pt x="339" y="1138"/>
                    </a:moveTo>
                    <a:lnTo>
                      <a:pt x="315" y="1162"/>
                    </a:lnTo>
                    <a:lnTo>
                      <a:pt x="316" y="1196"/>
                    </a:lnTo>
                    <a:lnTo>
                      <a:pt x="316" y="1196"/>
                    </a:lnTo>
                    <a:lnTo>
                      <a:pt x="324" y="1200"/>
                    </a:lnTo>
                    <a:lnTo>
                      <a:pt x="330" y="1203"/>
                    </a:lnTo>
                    <a:lnTo>
                      <a:pt x="334" y="1206"/>
                    </a:lnTo>
                    <a:lnTo>
                      <a:pt x="334" y="1206"/>
                    </a:lnTo>
                    <a:lnTo>
                      <a:pt x="341" y="1224"/>
                    </a:lnTo>
                    <a:lnTo>
                      <a:pt x="347" y="1241"/>
                    </a:lnTo>
                    <a:lnTo>
                      <a:pt x="367" y="1216"/>
                    </a:lnTo>
                    <a:lnTo>
                      <a:pt x="358" y="1188"/>
                    </a:lnTo>
                    <a:lnTo>
                      <a:pt x="359" y="1155"/>
                    </a:lnTo>
                    <a:lnTo>
                      <a:pt x="339" y="1138"/>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57" name="íşḻiḍè">
                <a:extLst>
                  <a:ext uri="{FF2B5EF4-FFF2-40B4-BE49-F238E27FC236}">
                    <a16:creationId xmlns:a16="http://schemas.microsoft.com/office/drawing/2014/main" id="{EF66C157-AD7D-654D-82F2-074FF6AF336E}"/>
                  </a:ext>
                </a:extLst>
              </p:cNvPr>
              <p:cNvSpPr/>
              <p:nvPr/>
            </p:nvSpPr>
            <p:spPr bwMode="auto">
              <a:xfrm>
                <a:off x="3409348" y="4336132"/>
                <a:ext cx="32473" cy="25979"/>
              </a:xfrm>
              <a:custGeom>
                <a:avLst/>
                <a:gdLst>
                  <a:gd name="T0" fmla="*/ 0 w 201"/>
                  <a:gd name="T1" fmla="*/ 72 h 161"/>
                  <a:gd name="T2" fmla="*/ 26 w 201"/>
                  <a:gd name="T3" fmla="*/ 83 h 161"/>
                  <a:gd name="T4" fmla="*/ 45 w 201"/>
                  <a:gd name="T5" fmla="*/ 85 h 161"/>
                  <a:gd name="T6" fmla="*/ 74 w 201"/>
                  <a:gd name="T7" fmla="*/ 136 h 161"/>
                  <a:gd name="T8" fmla="*/ 107 w 201"/>
                  <a:gd name="T9" fmla="*/ 161 h 161"/>
                  <a:gd name="T10" fmla="*/ 125 w 201"/>
                  <a:gd name="T11" fmla="*/ 152 h 161"/>
                  <a:gd name="T12" fmla="*/ 113 w 201"/>
                  <a:gd name="T13" fmla="*/ 76 h 161"/>
                  <a:gd name="T14" fmla="*/ 132 w 201"/>
                  <a:gd name="T15" fmla="*/ 48 h 161"/>
                  <a:gd name="T16" fmla="*/ 147 w 201"/>
                  <a:gd name="T17" fmla="*/ 47 h 161"/>
                  <a:gd name="T18" fmla="*/ 147 w 201"/>
                  <a:gd name="T19" fmla="*/ 34 h 161"/>
                  <a:gd name="T20" fmla="*/ 145 w 201"/>
                  <a:gd name="T21" fmla="*/ 0 h 161"/>
                  <a:gd name="T22" fmla="*/ 112 w 201"/>
                  <a:gd name="T23" fmla="*/ 12 h 161"/>
                  <a:gd name="T24" fmla="*/ 71 w 201"/>
                  <a:gd name="T25" fmla="*/ 43 h 161"/>
                  <a:gd name="T26" fmla="*/ 9 w 201"/>
                  <a:gd name="T27" fmla="*/ 62 h 161"/>
                  <a:gd name="T28" fmla="*/ 0 w 201"/>
                  <a:gd name="T29" fmla="*/ 72 h 161"/>
                  <a:gd name="T30" fmla="*/ 0 w 201"/>
                  <a:gd name="T31" fmla="*/ 72 h 161"/>
                  <a:gd name="T32" fmla="*/ 152 w 201"/>
                  <a:gd name="T33" fmla="*/ 52 h 161"/>
                  <a:gd name="T34" fmla="*/ 160 w 201"/>
                  <a:gd name="T35" fmla="*/ 83 h 161"/>
                  <a:gd name="T36" fmla="*/ 163 w 201"/>
                  <a:gd name="T37" fmla="*/ 126 h 161"/>
                  <a:gd name="T38" fmla="*/ 185 w 201"/>
                  <a:gd name="T39" fmla="*/ 139 h 161"/>
                  <a:gd name="T40" fmla="*/ 201 w 201"/>
                  <a:gd name="T41" fmla="*/ 110 h 161"/>
                  <a:gd name="T42" fmla="*/ 179 w 201"/>
                  <a:gd name="T43" fmla="*/ 50 h 161"/>
                  <a:gd name="T44" fmla="*/ 176 w 201"/>
                  <a:gd name="T45" fmla="*/ 37 h 161"/>
                  <a:gd name="T46" fmla="*/ 168 w 201"/>
                  <a:gd name="T47" fmla="*/ 49 h 161"/>
                  <a:gd name="T48" fmla="*/ 152 w 201"/>
                  <a:gd name="T49" fmla="*/ 5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1" h="161">
                    <a:moveTo>
                      <a:pt x="0" y="72"/>
                    </a:moveTo>
                    <a:lnTo>
                      <a:pt x="26" y="83"/>
                    </a:lnTo>
                    <a:lnTo>
                      <a:pt x="45" y="85"/>
                    </a:lnTo>
                    <a:lnTo>
                      <a:pt x="74" y="136"/>
                    </a:lnTo>
                    <a:lnTo>
                      <a:pt x="107" y="161"/>
                    </a:lnTo>
                    <a:lnTo>
                      <a:pt x="125" y="152"/>
                    </a:lnTo>
                    <a:lnTo>
                      <a:pt x="113" y="76"/>
                    </a:lnTo>
                    <a:lnTo>
                      <a:pt x="132" y="48"/>
                    </a:lnTo>
                    <a:lnTo>
                      <a:pt x="147" y="47"/>
                    </a:lnTo>
                    <a:lnTo>
                      <a:pt x="147" y="34"/>
                    </a:lnTo>
                    <a:lnTo>
                      <a:pt x="145" y="0"/>
                    </a:lnTo>
                    <a:lnTo>
                      <a:pt x="112" y="12"/>
                    </a:lnTo>
                    <a:lnTo>
                      <a:pt x="71" y="43"/>
                    </a:lnTo>
                    <a:lnTo>
                      <a:pt x="9" y="62"/>
                    </a:lnTo>
                    <a:lnTo>
                      <a:pt x="0" y="72"/>
                    </a:lnTo>
                    <a:lnTo>
                      <a:pt x="0" y="72"/>
                    </a:lnTo>
                    <a:close/>
                    <a:moveTo>
                      <a:pt x="152" y="52"/>
                    </a:moveTo>
                    <a:lnTo>
                      <a:pt x="160" y="83"/>
                    </a:lnTo>
                    <a:lnTo>
                      <a:pt x="163" y="126"/>
                    </a:lnTo>
                    <a:lnTo>
                      <a:pt x="185" y="139"/>
                    </a:lnTo>
                    <a:lnTo>
                      <a:pt x="201" y="110"/>
                    </a:lnTo>
                    <a:lnTo>
                      <a:pt x="179" y="50"/>
                    </a:lnTo>
                    <a:lnTo>
                      <a:pt x="176" y="37"/>
                    </a:lnTo>
                    <a:lnTo>
                      <a:pt x="168" y="49"/>
                    </a:lnTo>
                    <a:lnTo>
                      <a:pt x="152" y="52"/>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73" name="íśľiḋè">
                <a:extLst>
                  <a:ext uri="{FF2B5EF4-FFF2-40B4-BE49-F238E27FC236}">
                    <a16:creationId xmlns:a16="http://schemas.microsoft.com/office/drawing/2014/main" id="{6093E461-7751-024C-8445-CD640E4583F4}"/>
                  </a:ext>
                </a:extLst>
              </p:cNvPr>
              <p:cNvSpPr/>
              <p:nvPr/>
            </p:nvSpPr>
            <p:spPr bwMode="auto">
              <a:xfrm>
                <a:off x="1486953" y="3602245"/>
                <a:ext cx="46761" cy="49359"/>
              </a:xfrm>
              <a:custGeom>
                <a:avLst/>
                <a:gdLst>
                  <a:gd name="T0" fmla="*/ 0 w 294"/>
                  <a:gd name="T1" fmla="*/ 191 h 302"/>
                  <a:gd name="T2" fmla="*/ 38 w 294"/>
                  <a:gd name="T3" fmla="*/ 119 h 302"/>
                  <a:gd name="T4" fmla="*/ 75 w 294"/>
                  <a:gd name="T5" fmla="*/ 35 h 302"/>
                  <a:gd name="T6" fmla="*/ 151 w 294"/>
                  <a:gd name="T7" fmla="*/ 0 h 302"/>
                  <a:gd name="T8" fmla="*/ 211 w 294"/>
                  <a:gd name="T9" fmla="*/ 23 h 302"/>
                  <a:gd name="T10" fmla="*/ 250 w 294"/>
                  <a:gd name="T11" fmla="*/ 10 h 302"/>
                  <a:gd name="T12" fmla="*/ 267 w 294"/>
                  <a:gd name="T13" fmla="*/ 18 h 302"/>
                  <a:gd name="T14" fmla="*/ 263 w 294"/>
                  <a:gd name="T15" fmla="*/ 27 h 302"/>
                  <a:gd name="T16" fmla="*/ 280 w 294"/>
                  <a:gd name="T17" fmla="*/ 103 h 302"/>
                  <a:gd name="T18" fmla="*/ 181 w 294"/>
                  <a:gd name="T19" fmla="*/ 122 h 302"/>
                  <a:gd name="T20" fmla="*/ 249 w 294"/>
                  <a:gd name="T21" fmla="*/ 167 h 302"/>
                  <a:gd name="T22" fmla="*/ 256 w 294"/>
                  <a:gd name="T23" fmla="*/ 151 h 302"/>
                  <a:gd name="T24" fmla="*/ 268 w 294"/>
                  <a:gd name="T25" fmla="*/ 177 h 302"/>
                  <a:gd name="T26" fmla="*/ 269 w 294"/>
                  <a:gd name="T27" fmla="*/ 206 h 302"/>
                  <a:gd name="T28" fmla="*/ 289 w 294"/>
                  <a:gd name="T29" fmla="*/ 227 h 302"/>
                  <a:gd name="T30" fmla="*/ 283 w 294"/>
                  <a:gd name="T31" fmla="*/ 227 h 302"/>
                  <a:gd name="T32" fmla="*/ 275 w 294"/>
                  <a:gd name="T33" fmla="*/ 231 h 302"/>
                  <a:gd name="T34" fmla="*/ 294 w 294"/>
                  <a:gd name="T35" fmla="*/ 254 h 302"/>
                  <a:gd name="T36" fmla="*/ 189 w 294"/>
                  <a:gd name="T37" fmla="*/ 302 h 302"/>
                  <a:gd name="T38" fmla="*/ 180 w 294"/>
                  <a:gd name="T39" fmla="*/ 240 h 302"/>
                  <a:gd name="T40" fmla="*/ 23 w 294"/>
                  <a:gd name="T41" fmla="*/ 191 h 302"/>
                  <a:gd name="T42" fmla="*/ 0 w 294"/>
                  <a:gd name="T43" fmla="*/ 191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4" h="302">
                    <a:moveTo>
                      <a:pt x="0" y="191"/>
                    </a:moveTo>
                    <a:lnTo>
                      <a:pt x="38" y="119"/>
                    </a:lnTo>
                    <a:lnTo>
                      <a:pt x="75" y="35"/>
                    </a:lnTo>
                    <a:lnTo>
                      <a:pt x="151" y="0"/>
                    </a:lnTo>
                    <a:lnTo>
                      <a:pt x="211" y="23"/>
                    </a:lnTo>
                    <a:lnTo>
                      <a:pt x="250" y="10"/>
                    </a:lnTo>
                    <a:lnTo>
                      <a:pt x="267" y="18"/>
                    </a:lnTo>
                    <a:lnTo>
                      <a:pt x="263" y="27"/>
                    </a:lnTo>
                    <a:lnTo>
                      <a:pt x="280" y="103"/>
                    </a:lnTo>
                    <a:lnTo>
                      <a:pt x="181" y="122"/>
                    </a:lnTo>
                    <a:lnTo>
                      <a:pt x="249" y="167"/>
                    </a:lnTo>
                    <a:lnTo>
                      <a:pt x="256" y="151"/>
                    </a:lnTo>
                    <a:lnTo>
                      <a:pt x="268" y="177"/>
                    </a:lnTo>
                    <a:lnTo>
                      <a:pt x="269" y="206"/>
                    </a:lnTo>
                    <a:lnTo>
                      <a:pt x="289" y="227"/>
                    </a:lnTo>
                    <a:lnTo>
                      <a:pt x="283" y="227"/>
                    </a:lnTo>
                    <a:lnTo>
                      <a:pt x="275" y="231"/>
                    </a:lnTo>
                    <a:lnTo>
                      <a:pt x="294" y="254"/>
                    </a:lnTo>
                    <a:lnTo>
                      <a:pt x="189" y="302"/>
                    </a:lnTo>
                    <a:lnTo>
                      <a:pt x="180" y="240"/>
                    </a:lnTo>
                    <a:lnTo>
                      <a:pt x="23" y="191"/>
                    </a:lnTo>
                    <a:lnTo>
                      <a:pt x="0" y="191"/>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76" name="işḻiďe">
                <a:extLst>
                  <a:ext uri="{FF2B5EF4-FFF2-40B4-BE49-F238E27FC236}">
                    <a16:creationId xmlns:a16="http://schemas.microsoft.com/office/drawing/2014/main" id="{2D021D5D-85FE-3847-AA09-6A21A302924F}"/>
                  </a:ext>
                </a:extLst>
              </p:cNvPr>
              <p:cNvSpPr/>
              <p:nvPr/>
            </p:nvSpPr>
            <p:spPr bwMode="auto">
              <a:xfrm>
                <a:off x="1177810" y="3506124"/>
                <a:ext cx="10391" cy="25979"/>
              </a:xfrm>
              <a:custGeom>
                <a:avLst/>
                <a:gdLst>
                  <a:gd name="T0" fmla="*/ 14 w 67"/>
                  <a:gd name="T1" fmla="*/ 159 h 160"/>
                  <a:gd name="T2" fmla="*/ 7 w 67"/>
                  <a:gd name="T3" fmla="*/ 144 h 160"/>
                  <a:gd name="T4" fmla="*/ 0 w 67"/>
                  <a:gd name="T5" fmla="*/ 114 h 160"/>
                  <a:gd name="T6" fmla="*/ 10 w 67"/>
                  <a:gd name="T7" fmla="*/ 64 h 160"/>
                  <a:gd name="T8" fmla="*/ 19 w 67"/>
                  <a:gd name="T9" fmla="*/ 20 h 160"/>
                  <a:gd name="T10" fmla="*/ 28 w 67"/>
                  <a:gd name="T11" fmla="*/ 0 h 160"/>
                  <a:gd name="T12" fmla="*/ 30 w 67"/>
                  <a:gd name="T13" fmla="*/ 0 h 160"/>
                  <a:gd name="T14" fmla="*/ 38 w 67"/>
                  <a:gd name="T15" fmla="*/ 12 h 160"/>
                  <a:gd name="T16" fmla="*/ 63 w 67"/>
                  <a:gd name="T17" fmla="*/ 36 h 160"/>
                  <a:gd name="T18" fmla="*/ 67 w 67"/>
                  <a:gd name="T19" fmla="*/ 98 h 160"/>
                  <a:gd name="T20" fmla="*/ 58 w 67"/>
                  <a:gd name="T21" fmla="*/ 124 h 160"/>
                  <a:gd name="T22" fmla="*/ 57 w 67"/>
                  <a:gd name="T23" fmla="*/ 124 h 160"/>
                  <a:gd name="T24" fmla="*/ 35 w 67"/>
                  <a:gd name="T25" fmla="*/ 143 h 160"/>
                  <a:gd name="T26" fmla="*/ 24 w 67"/>
                  <a:gd name="T27" fmla="*/ 160 h 160"/>
                  <a:gd name="T28" fmla="*/ 14 w 67"/>
                  <a:gd name="T29" fmla="*/ 15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160">
                    <a:moveTo>
                      <a:pt x="14" y="159"/>
                    </a:moveTo>
                    <a:lnTo>
                      <a:pt x="7" y="144"/>
                    </a:lnTo>
                    <a:lnTo>
                      <a:pt x="0" y="114"/>
                    </a:lnTo>
                    <a:lnTo>
                      <a:pt x="10" y="64"/>
                    </a:lnTo>
                    <a:lnTo>
                      <a:pt x="19" y="20"/>
                    </a:lnTo>
                    <a:lnTo>
                      <a:pt x="28" y="0"/>
                    </a:lnTo>
                    <a:lnTo>
                      <a:pt x="30" y="0"/>
                    </a:lnTo>
                    <a:lnTo>
                      <a:pt x="38" y="12"/>
                    </a:lnTo>
                    <a:lnTo>
                      <a:pt x="63" y="36"/>
                    </a:lnTo>
                    <a:lnTo>
                      <a:pt x="67" y="98"/>
                    </a:lnTo>
                    <a:lnTo>
                      <a:pt x="58" y="124"/>
                    </a:lnTo>
                    <a:lnTo>
                      <a:pt x="57" y="124"/>
                    </a:lnTo>
                    <a:lnTo>
                      <a:pt x="35" y="143"/>
                    </a:lnTo>
                    <a:lnTo>
                      <a:pt x="24" y="160"/>
                    </a:lnTo>
                    <a:lnTo>
                      <a:pt x="14" y="159"/>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77" name="îṩlïdé">
                <a:extLst>
                  <a:ext uri="{FF2B5EF4-FFF2-40B4-BE49-F238E27FC236}">
                    <a16:creationId xmlns:a16="http://schemas.microsoft.com/office/drawing/2014/main" id="{FC5EBF89-8B78-D34A-A016-89069043AC15}"/>
                  </a:ext>
                </a:extLst>
              </p:cNvPr>
              <p:cNvSpPr/>
              <p:nvPr/>
            </p:nvSpPr>
            <p:spPr bwMode="auto">
              <a:xfrm>
                <a:off x="1164821" y="3533404"/>
                <a:ext cx="15587" cy="35071"/>
              </a:xfrm>
              <a:custGeom>
                <a:avLst/>
                <a:gdLst>
                  <a:gd name="T0" fmla="*/ 68 w 94"/>
                  <a:gd name="T1" fmla="*/ 199 h 214"/>
                  <a:gd name="T2" fmla="*/ 46 w 94"/>
                  <a:gd name="T3" fmla="*/ 199 h 214"/>
                  <a:gd name="T4" fmla="*/ 18 w 94"/>
                  <a:gd name="T5" fmla="*/ 214 h 214"/>
                  <a:gd name="T6" fmla="*/ 2 w 94"/>
                  <a:gd name="T7" fmla="*/ 198 h 214"/>
                  <a:gd name="T8" fmla="*/ 9 w 94"/>
                  <a:gd name="T9" fmla="*/ 145 h 214"/>
                  <a:gd name="T10" fmla="*/ 9 w 94"/>
                  <a:gd name="T11" fmla="*/ 64 h 214"/>
                  <a:gd name="T12" fmla="*/ 0 w 94"/>
                  <a:gd name="T13" fmla="*/ 48 h 214"/>
                  <a:gd name="T14" fmla="*/ 8 w 94"/>
                  <a:gd name="T15" fmla="*/ 0 h 214"/>
                  <a:gd name="T16" fmla="*/ 49 w 94"/>
                  <a:gd name="T17" fmla="*/ 0 h 214"/>
                  <a:gd name="T18" fmla="*/ 52 w 94"/>
                  <a:gd name="T19" fmla="*/ 27 h 214"/>
                  <a:gd name="T20" fmla="*/ 70 w 94"/>
                  <a:gd name="T21" fmla="*/ 30 h 214"/>
                  <a:gd name="T22" fmla="*/ 90 w 94"/>
                  <a:gd name="T23" fmla="*/ 12 h 214"/>
                  <a:gd name="T24" fmla="*/ 90 w 94"/>
                  <a:gd name="T25" fmla="*/ 23 h 214"/>
                  <a:gd name="T26" fmla="*/ 94 w 94"/>
                  <a:gd name="T27" fmla="*/ 44 h 214"/>
                  <a:gd name="T28" fmla="*/ 88 w 94"/>
                  <a:gd name="T29" fmla="*/ 60 h 214"/>
                  <a:gd name="T30" fmla="*/ 84 w 94"/>
                  <a:gd name="T31" fmla="*/ 105 h 214"/>
                  <a:gd name="T32" fmla="*/ 86 w 94"/>
                  <a:gd name="T33" fmla="*/ 131 h 214"/>
                  <a:gd name="T34" fmla="*/ 80 w 94"/>
                  <a:gd name="T35" fmla="*/ 195 h 214"/>
                  <a:gd name="T36" fmla="*/ 68 w 94"/>
                  <a:gd name="T37" fmla="*/ 19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214">
                    <a:moveTo>
                      <a:pt x="68" y="199"/>
                    </a:moveTo>
                    <a:lnTo>
                      <a:pt x="46" y="199"/>
                    </a:lnTo>
                    <a:lnTo>
                      <a:pt x="18" y="214"/>
                    </a:lnTo>
                    <a:lnTo>
                      <a:pt x="2" y="198"/>
                    </a:lnTo>
                    <a:lnTo>
                      <a:pt x="9" y="145"/>
                    </a:lnTo>
                    <a:lnTo>
                      <a:pt x="9" y="64"/>
                    </a:lnTo>
                    <a:lnTo>
                      <a:pt x="0" y="48"/>
                    </a:lnTo>
                    <a:lnTo>
                      <a:pt x="8" y="0"/>
                    </a:lnTo>
                    <a:lnTo>
                      <a:pt x="49" y="0"/>
                    </a:lnTo>
                    <a:lnTo>
                      <a:pt x="52" y="27"/>
                    </a:lnTo>
                    <a:lnTo>
                      <a:pt x="70" y="30"/>
                    </a:lnTo>
                    <a:lnTo>
                      <a:pt x="90" y="12"/>
                    </a:lnTo>
                    <a:lnTo>
                      <a:pt x="90" y="23"/>
                    </a:lnTo>
                    <a:lnTo>
                      <a:pt x="94" y="44"/>
                    </a:lnTo>
                    <a:lnTo>
                      <a:pt x="88" y="60"/>
                    </a:lnTo>
                    <a:lnTo>
                      <a:pt x="84" y="105"/>
                    </a:lnTo>
                    <a:lnTo>
                      <a:pt x="86" y="131"/>
                    </a:lnTo>
                    <a:lnTo>
                      <a:pt x="80" y="195"/>
                    </a:lnTo>
                    <a:lnTo>
                      <a:pt x="68" y="199"/>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85" name="íṥḷîdê">
                <a:extLst>
                  <a:ext uri="{FF2B5EF4-FFF2-40B4-BE49-F238E27FC236}">
                    <a16:creationId xmlns:a16="http://schemas.microsoft.com/office/drawing/2014/main" id="{94AF8133-90C9-B049-984D-E99D13354211}"/>
                  </a:ext>
                </a:extLst>
              </p:cNvPr>
              <p:cNvSpPr/>
              <p:nvPr/>
            </p:nvSpPr>
            <p:spPr bwMode="auto">
              <a:xfrm>
                <a:off x="1598660" y="3708757"/>
                <a:ext cx="3897" cy="10391"/>
              </a:xfrm>
              <a:custGeom>
                <a:avLst/>
                <a:gdLst>
                  <a:gd name="T0" fmla="*/ 4 w 20"/>
                  <a:gd name="T1" fmla="*/ 70 h 70"/>
                  <a:gd name="T2" fmla="*/ 0 w 20"/>
                  <a:gd name="T3" fmla="*/ 37 h 70"/>
                  <a:gd name="T4" fmla="*/ 20 w 20"/>
                  <a:gd name="T5" fmla="*/ 0 h 70"/>
                  <a:gd name="T6" fmla="*/ 17 w 20"/>
                  <a:gd name="T7" fmla="*/ 33 h 70"/>
                  <a:gd name="T8" fmla="*/ 4 w 20"/>
                  <a:gd name="T9" fmla="*/ 70 h 70"/>
                  <a:gd name="T10" fmla="*/ 4 w 20"/>
                  <a:gd name="T11" fmla="*/ 70 h 70"/>
                </a:gdLst>
                <a:ahLst/>
                <a:cxnLst>
                  <a:cxn ang="0">
                    <a:pos x="T0" y="T1"/>
                  </a:cxn>
                  <a:cxn ang="0">
                    <a:pos x="T2" y="T3"/>
                  </a:cxn>
                  <a:cxn ang="0">
                    <a:pos x="T4" y="T5"/>
                  </a:cxn>
                  <a:cxn ang="0">
                    <a:pos x="T6" y="T7"/>
                  </a:cxn>
                  <a:cxn ang="0">
                    <a:pos x="T8" y="T9"/>
                  </a:cxn>
                  <a:cxn ang="0">
                    <a:pos x="T10" y="T11"/>
                  </a:cxn>
                </a:cxnLst>
                <a:rect l="0" t="0" r="r" b="b"/>
                <a:pathLst>
                  <a:path w="20" h="70">
                    <a:moveTo>
                      <a:pt x="4" y="70"/>
                    </a:moveTo>
                    <a:lnTo>
                      <a:pt x="0" y="37"/>
                    </a:lnTo>
                    <a:lnTo>
                      <a:pt x="20" y="0"/>
                    </a:lnTo>
                    <a:lnTo>
                      <a:pt x="17" y="33"/>
                    </a:lnTo>
                    <a:lnTo>
                      <a:pt x="4" y="70"/>
                    </a:lnTo>
                    <a:lnTo>
                      <a:pt x="4" y="70"/>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86" name="îśḷïḍè">
                <a:extLst>
                  <a:ext uri="{FF2B5EF4-FFF2-40B4-BE49-F238E27FC236}">
                    <a16:creationId xmlns:a16="http://schemas.microsoft.com/office/drawing/2014/main" id="{32521B59-165F-4C41-90BF-D772E28A4503}"/>
                  </a:ext>
                </a:extLst>
              </p:cNvPr>
              <p:cNvSpPr/>
              <p:nvPr/>
            </p:nvSpPr>
            <p:spPr bwMode="auto">
              <a:xfrm>
                <a:off x="3127482" y="4447839"/>
                <a:ext cx="7793" cy="9093"/>
              </a:xfrm>
              <a:custGeom>
                <a:avLst/>
                <a:gdLst>
                  <a:gd name="T0" fmla="*/ 0 w 53"/>
                  <a:gd name="T1" fmla="*/ 46 h 57"/>
                  <a:gd name="T2" fmla="*/ 37 w 53"/>
                  <a:gd name="T3" fmla="*/ 57 h 57"/>
                  <a:gd name="T4" fmla="*/ 53 w 53"/>
                  <a:gd name="T5" fmla="*/ 23 h 57"/>
                  <a:gd name="T6" fmla="*/ 46 w 53"/>
                  <a:gd name="T7" fmla="*/ 0 h 57"/>
                  <a:gd name="T8" fmla="*/ 0 w 53"/>
                  <a:gd name="T9" fmla="*/ 46 h 57"/>
                  <a:gd name="T10" fmla="*/ 0 w 53"/>
                  <a:gd name="T11" fmla="*/ 46 h 57"/>
                </a:gdLst>
                <a:ahLst/>
                <a:cxnLst>
                  <a:cxn ang="0">
                    <a:pos x="T0" y="T1"/>
                  </a:cxn>
                  <a:cxn ang="0">
                    <a:pos x="T2" y="T3"/>
                  </a:cxn>
                  <a:cxn ang="0">
                    <a:pos x="T4" y="T5"/>
                  </a:cxn>
                  <a:cxn ang="0">
                    <a:pos x="T6" y="T7"/>
                  </a:cxn>
                  <a:cxn ang="0">
                    <a:pos x="T8" y="T9"/>
                  </a:cxn>
                  <a:cxn ang="0">
                    <a:pos x="T10" y="T11"/>
                  </a:cxn>
                </a:cxnLst>
                <a:rect l="0" t="0" r="r" b="b"/>
                <a:pathLst>
                  <a:path w="53" h="57">
                    <a:moveTo>
                      <a:pt x="0" y="46"/>
                    </a:moveTo>
                    <a:lnTo>
                      <a:pt x="37" y="57"/>
                    </a:lnTo>
                    <a:lnTo>
                      <a:pt x="53" y="23"/>
                    </a:lnTo>
                    <a:lnTo>
                      <a:pt x="46" y="0"/>
                    </a:lnTo>
                    <a:lnTo>
                      <a:pt x="0" y="46"/>
                    </a:lnTo>
                    <a:lnTo>
                      <a:pt x="0" y="46"/>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87" name="ïṣľíḍè">
                <a:extLst>
                  <a:ext uri="{FF2B5EF4-FFF2-40B4-BE49-F238E27FC236}">
                    <a16:creationId xmlns:a16="http://schemas.microsoft.com/office/drawing/2014/main" id="{F4EE6F8C-8BE0-9E4C-B0E7-29E1C3F8E187}"/>
                  </a:ext>
                </a:extLst>
              </p:cNvPr>
              <p:cNvSpPr/>
              <p:nvPr/>
            </p:nvSpPr>
            <p:spPr bwMode="auto">
              <a:xfrm>
                <a:off x="3137874" y="4446540"/>
                <a:ext cx="12989" cy="16887"/>
              </a:xfrm>
              <a:custGeom>
                <a:avLst/>
                <a:gdLst>
                  <a:gd name="T0" fmla="*/ 16 w 80"/>
                  <a:gd name="T1" fmla="*/ 18 h 105"/>
                  <a:gd name="T2" fmla="*/ 0 w 80"/>
                  <a:gd name="T3" fmla="*/ 53 h 105"/>
                  <a:gd name="T4" fmla="*/ 36 w 80"/>
                  <a:gd name="T5" fmla="*/ 63 h 105"/>
                  <a:gd name="T6" fmla="*/ 48 w 80"/>
                  <a:gd name="T7" fmla="*/ 105 h 105"/>
                  <a:gd name="T8" fmla="*/ 69 w 80"/>
                  <a:gd name="T9" fmla="*/ 97 h 105"/>
                  <a:gd name="T10" fmla="*/ 80 w 80"/>
                  <a:gd name="T11" fmla="*/ 46 h 105"/>
                  <a:gd name="T12" fmla="*/ 63 w 80"/>
                  <a:gd name="T13" fmla="*/ 27 h 105"/>
                  <a:gd name="T14" fmla="*/ 76 w 80"/>
                  <a:gd name="T15" fmla="*/ 0 h 105"/>
                  <a:gd name="T16" fmla="*/ 58 w 80"/>
                  <a:gd name="T17" fmla="*/ 6 h 105"/>
                  <a:gd name="T18" fmla="*/ 43 w 80"/>
                  <a:gd name="T19" fmla="*/ 20 h 105"/>
                  <a:gd name="T20" fmla="*/ 16 w 80"/>
                  <a:gd name="T21" fmla="*/ 18 h 105"/>
                  <a:gd name="T22" fmla="*/ 16 w 80"/>
                  <a:gd name="T23" fmla="*/ 1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0" h="105">
                    <a:moveTo>
                      <a:pt x="16" y="18"/>
                    </a:moveTo>
                    <a:lnTo>
                      <a:pt x="0" y="53"/>
                    </a:lnTo>
                    <a:lnTo>
                      <a:pt x="36" y="63"/>
                    </a:lnTo>
                    <a:lnTo>
                      <a:pt x="48" y="105"/>
                    </a:lnTo>
                    <a:lnTo>
                      <a:pt x="69" y="97"/>
                    </a:lnTo>
                    <a:lnTo>
                      <a:pt x="80" y="46"/>
                    </a:lnTo>
                    <a:lnTo>
                      <a:pt x="63" y="27"/>
                    </a:lnTo>
                    <a:lnTo>
                      <a:pt x="76" y="0"/>
                    </a:lnTo>
                    <a:lnTo>
                      <a:pt x="58" y="6"/>
                    </a:lnTo>
                    <a:lnTo>
                      <a:pt x="43" y="20"/>
                    </a:lnTo>
                    <a:lnTo>
                      <a:pt x="16" y="18"/>
                    </a:lnTo>
                    <a:lnTo>
                      <a:pt x="16" y="18"/>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88" name="ïşlîḑê">
                <a:extLst>
                  <a:ext uri="{FF2B5EF4-FFF2-40B4-BE49-F238E27FC236}">
                    <a16:creationId xmlns:a16="http://schemas.microsoft.com/office/drawing/2014/main" id="{8173AF5A-67FC-354E-BA51-2E4CD0A4364B}"/>
                  </a:ext>
                </a:extLst>
              </p:cNvPr>
              <p:cNvSpPr/>
              <p:nvPr/>
            </p:nvSpPr>
            <p:spPr bwMode="auto">
              <a:xfrm>
                <a:off x="975180" y="1271990"/>
                <a:ext cx="71441" cy="53256"/>
              </a:xfrm>
              <a:custGeom>
                <a:avLst/>
                <a:gdLst>
                  <a:gd name="T0" fmla="*/ 246 w 440"/>
                  <a:gd name="T1" fmla="*/ 302 h 325"/>
                  <a:gd name="T2" fmla="*/ 224 w 440"/>
                  <a:gd name="T3" fmla="*/ 265 h 325"/>
                  <a:gd name="T4" fmla="*/ 219 w 440"/>
                  <a:gd name="T5" fmla="*/ 215 h 325"/>
                  <a:gd name="T6" fmla="*/ 201 w 440"/>
                  <a:gd name="T7" fmla="*/ 194 h 325"/>
                  <a:gd name="T8" fmla="*/ 181 w 440"/>
                  <a:gd name="T9" fmla="*/ 187 h 325"/>
                  <a:gd name="T10" fmla="*/ 166 w 440"/>
                  <a:gd name="T11" fmla="*/ 153 h 325"/>
                  <a:gd name="T12" fmla="*/ 202 w 440"/>
                  <a:gd name="T13" fmla="*/ 121 h 325"/>
                  <a:gd name="T14" fmla="*/ 229 w 440"/>
                  <a:gd name="T15" fmla="*/ 86 h 325"/>
                  <a:gd name="T16" fmla="*/ 278 w 440"/>
                  <a:gd name="T17" fmla="*/ 82 h 325"/>
                  <a:gd name="T18" fmla="*/ 298 w 440"/>
                  <a:gd name="T19" fmla="*/ 61 h 325"/>
                  <a:gd name="T20" fmla="*/ 320 w 440"/>
                  <a:gd name="T21" fmla="*/ 72 h 325"/>
                  <a:gd name="T22" fmla="*/ 338 w 440"/>
                  <a:gd name="T23" fmla="*/ 107 h 325"/>
                  <a:gd name="T24" fmla="*/ 377 w 440"/>
                  <a:gd name="T25" fmla="*/ 125 h 325"/>
                  <a:gd name="T26" fmla="*/ 416 w 440"/>
                  <a:gd name="T27" fmla="*/ 120 h 325"/>
                  <a:gd name="T28" fmla="*/ 422 w 440"/>
                  <a:gd name="T29" fmla="*/ 107 h 325"/>
                  <a:gd name="T30" fmla="*/ 440 w 440"/>
                  <a:gd name="T31" fmla="*/ 97 h 325"/>
                  <a:gd name="T32" fmla="*/ 419 w 440"/>
                  <a:gd name="T33" fmla="*/ 74 h 325"/>
                  <a:gd name="T34" fmla="*/ 380 w 440"/>
                  <a:gd name="T35" fmla="*/ 65 h 325"/>
                  <a:gd name="T36" fmla="*/ 292 w 440"/>
                  <a:gd name="T37" fmla="*/ 12 h 325"/>
                  <a:gd name="T38" fmla="*/ 216 w 440"/>
                  <a:gd name="T39" fmla="*/ 0 h 325"/>
                  <a:gd name="T40" fmla="*/ 169 w 440"/>
                  <a:gd name="T41" fmla="*/ 4 h 325"/>
                  <a:gd name="T42" fmla="*/ 104 w 440"/>
                  <a:gd name="T43" fmla="*/ 60 h 325"/>
                  <a:gd name="T44" fmla="*/ 81 w 440"/>
                  <a:gd name="T45" fmla="*/ 109 h 325"/>
                  <a:gd name="T46" fmla="*/ 43 w 440"/>
                  <a:gd name="T47" fmla="*/ 120 h 325"/>
                  <a:gd name="T48" fmla="*/ 0 w 440"/>
                  <a:gd name="T49" fmla="*/ 157 h 325"/>
                  <a:gd name="T50" fmla="*/ 3 w 440"/>
                  <a:gd name="T51" fmla="*/ 245 h 325"/>
                  <a:gd name="T52" fmla="*/ 29 w 440"/>
                  <a:gd name="T53" fmla="*/ 264 h 325"/>
                  <a:gd name="T54" fmla="*/ 71 w 440"/>
                  <a:gd name="T55" fmla="*/ 239 h 325"/>
                  <a:gd name="T56" fmla="*/ 102 w 440"/>
                  <a:gd name="T57" fmla="*/ 263 h 325"/>
                  <a:gd name="T58" fmla="*/ 118 w 440"/>
                  <a:gd name="T59" fmla="*/ 285 h 325"/>
                  <a:gd name="T60" fmla="*/ 138 w 440"/>
                  <a:gd name="T61" fmla="*/ 296 h 325"/>
                  <a:gd name="T62" fmla="*/ 152 w 440"/>
                  <a:gd name="T63" fmla="*/ 270 h 325"/>
                  <a:gd name="T64" fmla="*/ 152 w 440"/>
                  <a:gd name="T65" fmla="*/ 251 h 325"/>
                  <a:gd name="T66" fmla="*/ 172 w 440"/>
                  <a:gd name="T67" fmla="*/ 233 h 325"/>
                  <a:gd name="T68" fmla="*/ 195 w 440"/>
                  <a:gd name="T69" fmla="*/ 257 h 325"/>
                  <a:gd name="T70" fmla="*/ 212 w 440"/>
                  <a:gd name="T71" fmla="*/ 307 h 325"/>
                  <a:gd name="T72" fmla="*/ 240 w 440"/>
                  <a:gd name="T73" fmla="*/ 325 h 325"/>
                  <a:gd name="T74" fmla="*/ 246 w 440"/>
                  <a:gd name="T75" fmla="*/ 302 h 325"/>
                  <a:gd name="T76" fmla="*/ 246 w 440"/>
                  <a:gd name="T77" fmla="*/ 302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0" h="325">
                    <a:moveTo>
                      <a:pt x="246" y="302"/>
                    </a:moveTo>
                    <a:lnTo>
                      <a:pt x="224" y="265"/>
                    </a:lnTo>
                    <a:lnTo>
                      <a:pt x="219" y="215"/>
                    </a:lnTo>
                    <a:lnTo>
                      <a:pt x="201" y="194"/>
                    </a:lnTo>
                    <a:lnTo>
                      <a:pt x="181" y="187"/>
                    </a:lnTo>
                    <a:lnTo>
                      <a:pt x="166" y="153"/>
                    </a:lnTo>
                    <a:lnTo>
                      <a:pt x="202" y="121"/>
                    </a:lnTo>
                    <a:lnTo>
                      <a:pt x="229" y="86"/>
                    </a:lnTo>
                    <a:lnTo>
                      <a:pt x="278" y="82"/>
                    </a:lnTo>
                    <a:lnTo>
                      <a:pt x="298" y="61"/>
                    </a:lnTo>
                    <a:lnTo>
                      <a:pt x="320" y="72"/>
                    </a:lnTo>
                    <a:lnTo>
                      <a:pt x="338" y="107"/>
                    </a:lnTo>
                    <a:lnTo>
                      <a:pt x="377" y="125"/>
                    </a:lnTo>
                    <a:lnTo>
                      <a:pt x="416" y="120"/>
                    </a:lnTo>
                    <a:lnTo>
                      <a:pt x="422" y="107"/>
                    </a:lnTo>
                    <a:lnTo>
                      <a:pt x="440" y="97"/>
                    </a:lnTo>
                    <a:lnTo>
                      <a:pt x="419" y="74"/>
                    </a:lnTo>
                    <a:lnTo>
                      <a:pt x="380" y="65"/>
                    </a:lnTo>
                    <a:lnTo>
                      <a:pt x="292" y="12"/>
                    </a:lnTo>
                    <a:lnTo>
                      <a:pt x="216" y="0"/>
                    </a:lnTo>
                    <a:lnTo>
                      <a:pt x="169" y="4"/>
                    </a:lnTo>
                    <a:lnTo>
                      <a:pt x="104" y="60"/>
                    </a:lnTo>
                    <a:lnTo>
                      <a:pt x="81" y="109"/>
                    </a:lnTo>
                    <a:lnTo>
                      <a:pt x="43" y="120"/>
                    </a:lnTo>
                    <a:lnTo>
                      <a:pt x="0" y="157"/>
                    </a:lnTo>
                    <a:lnTo>
                      <a:pt x="3" y="245"/>
                    </a:lnTo>
                    <a:lnTo>
                      <a:pt x="29" y="264"/>
                    </a:lnTo>
                    <a:lnTo>
                      <a:pt x="71" y="239"/>
                    </a:lnTo>
                    <a:lnTo>
                      <a:pt x="102" y="263"/>
                    </a:lnTo>
                    <a:lnTo>
                      <a:pt x="118" y="285"/>
                    </a:lnTo>
                    <a:lnTo>
                      <a:pt x="138" y="296"/>
                    </a:lnTo>
                    <a:lnTo>
                      <a:pt x="152" y="270"/>
                    </a:lnTo>
                    <a:lnTo>
                      <a:pt x="152" y="251"/>
                    </a:lnTo>
                    <a:lnTo>
                      <a:pt x="172" y="233"/>
                    </a:lnTo>
                    <a:lnTo>
                      <a:pt x="195" y="257"/>
                    </a:lnTo>
                    <a:lnTo>
                      <a:pt x="212" y="307"/>
                    </a:lnTo>
                    <a:lnTo>
                      <a:pt x="240" y="325"/>
                    </a:lnTo>
                    <a:lnTo>
                      <a:pt x="246" y="302"/>
                    </a:lnTo>
                    <a:lnTo>
                      <a:pt x="246" y="302"/>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89" name="îṧḷîḍe">
                <a:extLst>
                  <a:ext uri="{FF2B5EF4-FFF2-40B4-BE49-F238E27FC236}">
                    <a16:creationId xmlns:a16="http://schemas.microsoft.com/office/drawing/2014/main" id="{648B9237-6286-274E-BCF0-171F0BE4B838}"/>
                  </a:ext>
                </a:extLst>
              </p:cNvPr>
              <p:cNvSpPr/>
              <p:nvPr/>
            </p:nvSpPr>
            <p:spPr bwMode="auto">
              <a:xfrm>
                <a:off x="1058310" y="1229127"/>
                <a:ext cx="10391" cy="11691"/>
              </a:xfrm>
              <a:custGeom>
                <a:avLst/>
                <a:gdLst>
                  <a:gd name="T0" fmla="*/ 0 w 62"/>
                  <a:gd name="T1" fmla="*/ 66 h 75"/>
                  <a:gd name="T2" fmla="*/ 6 w 62"/>
                  <a:gd name="T3" fmla="*/ 29 h 75"/>
                  <a:gd name="T4" fmla="*/ 29 w 62"/>
                  <a:gd name="T5" fmla="*/ 0 h 75"/>
                  <a:gd name="T6" fmla="*/ 43 w 62"/>
                  <a:gd name="T7" fmla="*/ 0 h 75"/>
                  <a:gd name="T8" fmla="*/ 47 w 62"/>
                  <a:gd name="T9" fmla="*/ 32 h 75"/>
                  <a:gd name="T10" fmla="*/ 62 w 62"/>
                  <a:gd name="T11" fmla="*/ 51 h 75"/>
                  <a:gd name="T12" fmla="*/ 56 w 62"/>
                  <a:gd name="T13" fmla="*/ 75 h 75"/>
                  <a:gd name="T14" fmla="*/ 12 w 62"/>
                  <a:gd name="T15" fmla="*/ 75 h 75"/>
                  <a:gd name="T16" fmla="*/ 12 w 62"/>
                  <a:gd name="T17" fmla="*/ 75 h 75"/>
                  <a:gd name="T18" fmla="*/ 5 w 62"/>
                  <a:gd name="T19" fmla="*/ 71 h 75"/>
                  <a:gd name="T20" fmla="*/ 1 w 62"/>
                  <a:gd name="T21" fmla="*/ 68 h 75"/>
                  <a:gd name="T22" fmla="*/ 0 w 62"/>
                  <a:gd name="T23" fmla="*/ 66 h 75"/>
                  <a:gd name="T24" fmla="*/ 0 w 62"/>
                  <a:gd name="T25" fmla="*/ 6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75">
                    <a:moveTo>
                      <a:pt x="0" y="66"/>
                    </a:moveTo>
                    <a:lnTo>
                      <a:pt x="6" y="29"/>
                    </a:lnTo>
                    <a:lnTo>
                      <a:pt x="29" y="0"/>
                    </a:lnTo>
                    <a:lnTo>
                      <a:pt x="43" y="0"/>
                    </a:lnTo>
                    <a:lnTo>
                      <a:pt x="47" y="32"/>
                    </a:lnTo>
                    <a:lnTo>
                      <a:pt x="62" y="51"/>
                    </a:lnTo>
                    <a:lnTo>
                      <a:pt x="56" y="75"/>
                    </a:lnTo>
                    <a:lnTo>
                      <a:pt x="12" y="75"/>
                    </a:lnTo>
                    <a:lnTo>
                      <a:pt x="12" y="75"/>
                    </a:lnTo>
                    <a:lnTo>
                      <a:pt x="5" y="71"/>
                    </a:lnTo>
                    <a:lnTo>
                      <a:pt x="1" y="68"/>
                    </a:lnTo>
                    <a:lnTo>
                      <a:pt x="0" y="66"/>
                    </a:lnTo>
                    <a:lnTo>
                      <a:pt x="0" y="66"/>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91" name="íṡlîḑe">
                <a:extLst>
                  <a:ext uri="{FF2B5EF4-FFF2-40B4-BE49-F238E27FC236}">
                    <a16:creationId xmlns:a16="http://schemas.microsoft.com/office/drawing/2014/main" id="{F2011ED3-B534-A244-8D4D-E51A92AE95CD}"/>
                  </a:ext>
                </a:extLst>
              </p:cNvPr>
              <p:cNvSpPr/>
              <p:nvPr/>
            </p:nvSpPr>
            <p:spPr bwMode="auto">
              <a:xfrm>
                <a:off x="1072597" y="1320052"/>
                <a:ext cx="14288" cy="20783"/>
              </a:xfrm>
              <a:custGeom>
                <a:avLst/>
                <a:gdLst>
                  <a:gd name="T0" fmla="*/ 59 w 83"/>
                  <a:gd name="T1" fmla="*/ 120 h 120"/>
                  <a:gd name="T2" fmla="*/ 68 w 83"/>
                  <a:gd name="T3" fmla="*/ 90 h 120"/>
                  <a:gd name="T4" fmla="*/ 83 w 83"/>
                  <a:gd name="T5" fmla="*/ 61 h 120"/>
                  <a:gd name="T6" fmla="*/ 82 w 83"/>
                  <a:gd name="T7" fmla="*/ 30 h 120"/>
                  <a:gd name="T8" fmla="*/ 44 w 83"/>
                  <a:gd name="T9" fmla="*/ 17 h 120"/>
                  <a:gd name="T10" fmla="*/ 14 w 83"/>
                  <a:gd name="T11" fmla="*/ 0 h 120"/>
                  <a:gd name="T12" fmla="*/ 7 w 83"/>
                  <a:gd name="T13" fmla="*/ 43 h 120"/>
                  <a:gd name="T14" fmla="*/ 0 w 83"/>
                  <a:gd name="T15" fmla="*/ 62 h 120"/>
                  <a:gd name="T16" fmla="*/ 10 w 83"/>
                  <a:gd name="T17" fmla="*/ 92 h 120"/>
                  <a:gd name="T18" fmla="*/ 59 w 83"/>
                  <a:gd name="T19" fmla="*/ 120 h 120"/>
                  <a:gd name="T20" fmla="*/ 59 w 83"/>
                  <a:gd name="T21"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120">
                    <a:moveTo>
                      <a:pt x="59" y="120"/>
                    </a:moveTo>
                    <a:lnTo>
                      <a:pt x="68" y="90"/>
                    </a:lnTo>
                    <a:lnTo>
                      <a:pt x="83" y="61"/>
                    </a:lnTo>
                    <a:lnTo>
                      <a:pt x="82" y="30"/>
                    </a:lnTo>
                    <a:lnTo>
                      <a:pt x="44" y="17"/>
                    </a:lnTo>
                    <a:lnTo>
                      <a:pt x="14" y="0"/>
                    </a:lnTo>
                    <a:lnTo>
                      <a:pt x="7" y="43"/>
                    </a:lnTo>
                    <a:lnTo>
                      <a:pt x="0" y="62"/>
                    </a:lnTo>
                    <a:lnTo>
                      <a:pt x="10" y="92"/>
                    </a:lnTo>
                    <a:lnTo>
                      <a:pt x="59" y="120"/>
                    </a:lnTo>
                    <a:lnTo>
                      <a:pt x="59" y="120"/>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92" name="iśḷíḍê">
                <a:extLst>
                  <a:ext uri="{FF2B5EF4-FFF2-40B4-BE49-F238E27FC236}">
                    <a16:creationId xmlns:a16="http://schemas.microsoft.com/office/drawing/2014/main" id="{D81ACEBD-DB43-6548-901D-735ACAF36436}"/>
                  </a:ext>
                </a:extLst>
              </p:cNvPr>
              <p:cNvSpPr/>
              <p:nvPr/>
            </p:nvSpPr>
            <p:spPr bwMode="auto">
              <a:xfrm>
                <a:off x="1084287" y="1329142"/>
                <a:ext cx="25979" cy="25979"/>
              </a:xfrm>
              <a:custGeom>
                <a:avLst/>
                <a:gdLst>
                  <a:gd name="T0" fmla="*/ 42 w 161"/>
                  <a:gd name="T1" fmla="*/ 159 h 159"/>
                  <a:gd name="T2" fmla="*/ 42 w 161"/>
                  <a:gd name="T3" fmla="*/ 159 h 159"/>
                  <a:gd name="T4" fmla="*/ 70 w 161"/>
                  <a:gd name="T5" fmla="*/ 156 h 159"/>
                  <a:gd name="T6" fmla="*/ 97 w 161"/>
                  <a:gd name="T7" fmla="*/ 140 h 159"/>
                  <a:gd name="T8" fmla="*/ 148 w 161"/>
                  <a:gd name="T9" fmla="*/ 141 h 159"/>
                  <a:gd name="T10" fmla="*/ 161 w 161"/>
                  <a:gd name="T11" fmla="*/ 121 h 159"/>
                  <a:gd name="T12" fmla="*/ 153 w 161"/>
                  <a:gd name="T13" fmla="*/ 97 h 159"/>
                  <a:gd name="T14" fmla="*/ 114 w 161"/>
                  <a:gd name="T15" fmla="*/ 91 h 159"/>
                  <a:gd name="T16" fmla="*/ 111 w 161"/>
                  <a:gd name="T17" fmla="*/ 56 h 159"/>
                  <a:gd name="T18" fmla="*/ 74 w 161"/>
                  <a:gd name="T19" fmla="*/ 0 h 159"/>
                  <a:gd name="T20" fmla="*/ 64 w 161"/>
                  <a:gd name="T21" fmla="*/ 17 h 159"/>
                  <a:gd name="T22" fmla="*/ 63 w 161"/>
                  <a:gd name="T23" fmla="*/ 73 h 159"/>
                  <a:gd name="T24" fmla="*/ 52 w 161"/>
                  <a:gd name="T25" fmla="*/ 95 h 159"/>
                  <a:gd name="T26" fmla="*/ 12 w 161"/>
                  <a:gd name="T27" fmla="*/ 95 h 159"/>
                  <a:gd name="T28" fmla="*/ 0 w 161"/>
                  <a:gd name="T29" fmla="*/ 104 h 159"/>
                  <a:gd name="T30" fmla="*/ 33 w 161"/>
                  <a:gd name="T31" fmla="*/ 130 h 159"/>
                  <a:gd name="T32" fmla="*/ 42 w 161"/>
                  <a:gd name="T33" fmla="*/ 159 h 159"/>
                  <a:gd name="T34" fmla="*/ 42 w 161"/>
                  <a:gd name="T35"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1" h="159">
                    <a:moveTo>
                      <a:pt x="42" y="159"/>
                    </a:moveTo>
                    <a:lnTo>
                      <a:pt x="42" y="159"/>
                    </a:lnTo>
                    <a:lnTo>
                      <a:pt x="70" y="156"/>
                    </a:lnTo>
                    <a:lnTo>
                      <a:pt x="97" y="140"/>
                    </a:lnTo>
                    <a:lnTo>
                      <a:pt x="148" y="141"/>
                    </a:lnTo>
                    <a:lnTo>
                      <a:pt x="161" y="121"/>
                    </a:lnTo>
                    <a:lnTo>
                      <a:pt x="153" y="97"/>
                    </a:lnTo>
                    <a:lnTo>
                      <a:pt x="114" y="91"/>
                    </a:lnTo>
                    <a:lnTo>
                      <a:pt x="111" y="56"/>
                    </a:lnTo>
                    <a:lnTo>
                      <a:pt x="74" y="0"/>
                    </a:lnTo>
                    <a:lnTo>
                      <a:pt x="64" y="17"/>
                    </a:lnTo>
                    <a:lnTo>
                      <a:pt x="63" y="73"/>
                    </a:lnTo>
                    <a:lnTo>
                      <a:pt x="52" y="95"/>
                    </a:lnTo>
                    <a:lnTo>
                      <a:pt x="12" y="95"/>
                    </a:lnTo>
                    <a:lnTo>
                      <a:pt x="0" y="104"/>
                    </a:lnTo>
                    <a:lnTo>
                      <a:pt x="33" y="130"/>
                    </a:lnTo>
                    <a:lnTo>
                      <a:pt x="42" y="159"/>
                    </a:lnTo>
                    <a:lnTo>
                      <a:pt x="42" y="159"/>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93" name="iṥ1íḋé">
                <a:extLst>
                  <a:ext uri="{FF2B5EF4-FFF2-40B4-BE49-F238E27FC236}">
                    <a16:creationId xmlns:a16="http://schemas.microsoft.com/office/drawing/2014/main" id="{45A32D1D-0F75-A540-A9D9-55C911844F4B}"/>
                  </a:ext>
                </a:extLst>
              </p:cNvPr>
              <p:cNvSpPr/>
              <p:nvPr/>
            </p:nvSpPr>
            <p:spPr bwMode="auto">
              <a:xfrm>
                <a:off x="1154429" y="1138202"/>
                <a:ext cx="22083" cy="19484"/>
              </a:xfrm>
              <a:custGeom>
                <a:avLst/>
                <a:gdLst>
                  <a:gd name="T0" fmla="*/ 49 w 136"/>
                  <a:gd name="T1" fmla="*/ 120 h 120"/>
                  <a:gd name="T2" fmla="*/ 81 w 136"/>
                  <a:gd name="T3" fmla="*/ 94 h 120"/>
                  <a:gd name="T4" fmla="*/ 112 w 136"/>
                  <a:gd name="T5" fmla="*/ 94 h 120"/>
                  <a:gd name="T6" fmla="*/ 124 w 136"/>
                  <a:gd name="T7" fmla="*/ 80 h 120"/>
                  <a:gd name="T8" fmla="*/ 136 w 136"/>
                  <a:gd name="T9" fmla="*/ 70 h 120"/>
                  <a:gd name="T10" fmla="*/ 126 w 136"/>
                  <a:gd name="T11" fmla="*/ 53 h 120"/>
                  <a:gd name="T12" fmla="*/ 117 w 136"/>
                  <a:gd name="T13" fmla="*/ 14 h 120"/>
                  <a:gd name="T14" fmla="*/ 96 w 136"/>
                  <a:gd name="T15" fmla="*/ 0 h 120"/>
                  <a:gd name="T16" fmla="*/ 73 w 136"/>
                  <a:gd name="T17" fmla="*/ 16 h 120"/>
                  <a:gd name="T18" fmla="*/ 30 w 136"/>
                  <a:gd name="T19" fmla="*/ 27 h 120"/>
                  <a:gd name="T20" fmla="*/ 0 w 136"/>
                  <a:gd name="T21" fmla="*/ 43 h 120"/>
                  <a:gd name="T22" fmla="*/ 0 w 136"/>
                  <a:gd name="T23" fmla="*/ 56 h 120"/>
                  <a:gd name="T24" fmla="*/ 18 w 136"/>
                  <a:gd name="T25" fmla="*/ 71 h 120"/>
                  <a:gd name="T26" fmla="*/ 30 w 136"/>
                  <a:gd name="T27" fmla="*/ 99 h 120"/>
                  <a:gd name="T28" fmla="*/ 30 w 136"/>
                  <a:gd name="T29" fmla="*/ 99 h 120"/>
                  <a:gd name="T30" fmla="*/ 38 w 136"/>
                  <a:gd name="T31" fmla="*/ 110 h 120"/>
                  <a:gd name="T32" fmla="*/ 45 w 136"/>
                  <a:gd name="T33" fmla="*/ 117 h 120"/>
                  <a:gd name="T34" fmla="*/ 48 w 136"/>
                  <a:gd name="T35" fmla="*/ 120 h 120"/>
                  <a:gd name="T36" fmla="*/ 49 w 136"/>
                  <a:gd name="T37" fmla="*/ 120 h 120"/>
                  <a:gd name="T38" fmla="*/ 49 w 136"/>
                  <a:gd name="T39"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6" h="120">
                    <a:moveTo>
                      <a:pt x="49" y="120"/>
                    </a:moveTo>
                    <a:lnTo>
                      <a:pt x="81" y="94"/>
                    </a:lnTo>
                    <a:lnTo>
                      <a:pt x="112" y="94"/>
                    </a:lnTo>
                    <a:lnTo>
                      <a:pt x="124" y="80"/>
                    </a:lnTo>
                    <a:lnTo>
                      <a:pt x="136" y="70"/>
                    </a:lnTo>
                    <a:lnTo>
                      <a:pt x="126" y="53"/>
                    </a:lnTo>
                    <a:lnTo>
                      <a:pt x="117" y="14"/>
                    </a:lnTo>
                    <a:lnTo>
                      <a:pt x="96" y="0"/>
                    </a:lnTo>
                    <a:lnTo>
                      <a:pt x="73" y="16"/>
                    </a:lnTo>
                    <a:lnTo>
                      <a:pt x="30" y="27"/>
                    </a:lnTo>
                    <a:lnTo>
                      <a:pt x="0" y="43"/>
                    </a:lnTo>
                    <a:lnTo>
                      <a:pt x="0" y="56"/>
                    </a:lnTo>
                    <a:lnTo>
                      <a:pt x="18" y="71"/>
                    </a:lnTo>
                    <a:lnTo>
                      <a:pt x="30" y="99"/>
                    </a:lnTo>
                    <a:lnTo>
                      <a:pt x="30" y="99"/>
                    </a:lnTo>
                    <a:lnTo>
                      <a:pt x="38" y="110"/>
                    </a:lnTo>
                    <a:lnTo>
                      <a:pt x="45" y="117"/>
                    </a:lnTo>
                    <a:lnTo>
                      <a:pt x="48" y="120"/>
                    </a:lnTo>
                    <a:lnTo>
                      <a:pt x="49" y="120"/>
                    </a:lnTo>
                    <a:lnTo>
                      <a:pt x="49" y="120"/>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94" name="îŝ1ïďè">
                <a:extLst>
                  <a:ext uri="{FF2B5EF4-FFF2-40B4-BE49-F238E27FC236}">
                    <a16:creationId xmlns:a16="http://schemas.microsoft.com/office/drawing/2014/main" id="{54620B61-0798-6E45-9E66-6736234F8544}"/>
                  </a:ext>
                </a:extLst>
              </p:cNvPr>
              <p:cNvSpPr/>
              <p:nvPr/>
            </p:nvSpPr>
            <p:spPr bwMode="auto">
              <a:xfrm>
                <a:off x="1167420" y="1161584"/>
                <a:ext cx="3897" cy="6495"/>
              </a:xfrm>
              <a:custGeom>
                <a:avLst/>
                <a:gdLst>
                  <a:gd name="T0" fmla="*/ 4 w 22"/>
                  <a:gd name="T1" fmla="*/ 37 h 37"/>
                  <a:gd name="T2" fmla="*/ 0 w 22"/>
                  <a:gd name="T3" fmla="*/ 13 h 37"/>
                  <a:gd name="T4" fmla="*/ 15 w 22"/>
                  <a:gd name="T5" fmla="*/ 0 h 37"/>
                  <a:gd name="T6" fmla="*/ 22 w 22"/>
                  <a:gd name="T7" fmla="*/ 22 h 37"/>
                  <a:gd name="T8" fmla="*/ 4 w 22"/>
                  <a:gd name="T9" fmla="*/ 37 h 37"/>
                  <a:gd name="T10" fmla="*/ 4 w 22"/>
                  <a:gd name="T11" fmla="*/ 37 h 37"/>
                </a:gdLst>
                <a:ahLst/>
                <a:cxnLst>
                  <a:cxn ang="0">
                    <a:pos x="T0" y="T1"/>
                  </a:cxn>
                  <a:cxn ang="0">
                    <a:pos x="T2" y="T3"/>
                  </a:cxn>
                  <a:cxn ang="0">
                    <a:pos x="T4" y="T5"/>
                  </a:cxn>
                  <a:cxn ang="0">
                    <a:pos x="T6" y="T7"/>
                  </a:cxn>
                  <a:cxn ang="0">
                    <a:pos x="T8" y="T9"/>
                  </a:cxn>
                  <a:cxn ang="0">
                    <a:pos x="T10" y="T11"/>
                  </a:cxn>
                </a:cxnLst>
                <a:rect l="0" t="0" r="r" b="b"/>
                <a:pathLst>
                  <a:path w="22" h="37">
                    <a:moveTo>
                      <a:pt x="4" y="37"/>
                    </a:moveTo>
                    <a:lnTo>
                      <a:pt x="0" y="13"/>
                    </a:lnTo>
                    <a:lnTo>
                      <a:pt x="15" y="0"/>
                    </a:lnTo>
                    <a:lnTo>
                      <a:pt x="22" y="22"/>
                    </a:lnTo>
                    <a:lnTo>
                      <a:pt x="4" y="37"/>
                    </a:lnTo>
                    <a:lnTo>
                      <a:pt x="4" y="37"/>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95" name="işḻîďe">
                <a:extLst>
                  <a:ext uri="{FF2B5EF4-FFF2-40B4-BE49-F238E27FC236}">
                    <a16:creationId xmlns:a16="http://schemas.microsoft.com/office/drawing/2014/main" id="{6E9DB804-1804-1C4B-BE07-9DD62DF0BB16}"/>
                  </a:ext>
                </a:extLst>
              </p:cNvPr>
              <p:cNvSpPr/>
              <p:nvPr/>
            </p:nvSpPr>
            <p:spPr bwMode="auto">
              <a:xfrm>
                <a:off x="1149234" y="1171975"/>
                <a:ext cx="27279" cy="15587"/>
              </a:xfrm>
              <a:custGeom>
                <a:avLst/>
                <a:gdLst>
                  <a:gd name="T0" fmla="*/ 130 w 174"/>
                  <a:gd name="T1" fmla="*/ 85 h 103"/>
                  <a:gd name="T2" fmla="*/ 146 w 174"/>
                  <a:gd name="T3" fmla="*/ 57 h 103"/>
                  <a:gd name="T4" fmla="*/ 164 w 174"/>
                  <a:gd name="T5" fmla="*/ 46 h 103"/>
                  <a:gd name="T6" fmla="*/ 174 w 174"/>
                  <a:gd name="T7" fmla="*/ 26 h 103"/>
                  <a:gd name="T8" fmla="*/ 158 w 174"/>
                  <a:gd name="T9" fmla="*/ 15 h 103"/>
                  <a:gd name="T10" fmla="*/ 143 w 174"/>
                  <a:gd name="T11" fmla="*/ 19 h 103"/>
                  <a:gd name="T12" fmla="*/ 110 w 174"/>
                  <a:gd name="T13" fmla="*/ 19 h 103"/>
                  <a:gd name="T14" fmla="*/ 90 w 174"/>
                  <a:gd name="T15" fmla="*/ 3 h 103"/>
                  <a:gd name="T16" fmla="*/ 65 w 174"/>
                  <a:gd name="T17" fmla="*/ 0 h 103"/>
                  <a:gd name="T18" fmla="*/ 36 w 174"/>
                  <a:gd name="T19" fmla="*/ 18 h 103"/>
                  <a:gd name="T20" fmla="*/ 3 w 174"/>
                  <a:gd name="T21" fmla="*/ 46 h 103"/>
                  <a:gd name="T22" fmla="*/ 0 w 174"/>
                  <a:gd name="T23" fmla="*/ 66 h 103"/>
                  <a:gd name="T24" fmla="*/ 11 w 174"/>
                  <a:gd name="T25" fmla="*/ 85 h 103"/>
                  <a:gd name="T26" fmla="*/ 40 w 174"/>
                  <a:gd name="T27" fmla="*/ 97 h 103"/>
                  <a:gd name="T28" fmla="*/ 73 w 174"/>
                  <a:gd name="T29" fmla="*/ 80 h 103"/>
                  <a:gd name="T30" fmla="*/ 90 w 174"/>
                  <a:gd name="T31" fmla="*/ 99 h 103"/>
                  <a:gd name="T32" fmla="*/ 110 w 174"/>
                  <a:gd name="T33" fmla="*/ 103 h 103"/>
                  <a:gd name="T34" fmla="*/ 130 w 174"/>
                  <a:gd name="T35" fmla="*/ 85 h 103"/>
                  <a:gd name="T36" fmla="*/ 130 w 174"/>
                  <a:gd name="T37" fmla="*/ 85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4" h="103">
                    <a:moveTo>
                      <a:pt x="130" y="85"/>
                    </a:moveTo>
                    <a:lnTo>
                      <a:pt x="146" y="57"/>
                    </a:lnTo>
                    <a:lnTo>
                      <a:pt x="164" y="46"/>
                    </a:lnTo>
                    <a:lnTo>
                      <a:pt x="174" y="26"/>
                    </a:lnTo>
                    <a:lnTo>
                      <a:pt x="158" y="15"/>
                    </a:lnTo>
                    <a:lnTo>
                      <a:pt x="143" y="19"/>
                    </a:lnTo>
                    <a:lnTo>
                      <a:pt x="110" y="19"/>
                    </a:lnTo>
                    <a:lnTo>
                      <a:pt x="90" y="3"/>
                    </a:lnTo>
                    <a:lnTo>
                      <a:pt x="65" y="0"/>
                    </a:lnTo>
                    <a:lnTo>
                      <a:pt x="36" y="18"/>
                    </a:lnTo>
                    <a:lnTo>
                      <a:pt x="3" y="46"/>
                    </a:lnTo>
                    <a:lnTo>
                      <a:pt x="0" y="66"/>
                    </a:lnTo>
                    <a:lnTo>
                      <a:pt x="11" y="85"/>
                    </a:lnTo>
                    <a:lnTo>
                      <a:pt x="40" y="97"/>
                    </a:lnTo>
                    <a:lnTo>
                      <a:pt x="73" y="80"/>
                    </a:lnTo>
                    <a:lnTo>
                      <a:pt x="90" y="99"/>
                    </a:lnTo>
                    <a:lnTo>
                      <a:pt x="110" y="103"/>
                    </a:lnTo>
                    <a:lnTo>
                      <a:pt x="130" y="85"/>
                    </a:lnTo>
                    <a:lnTo>
                      <a:pt x="130" y="85"/>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96" name="íŝlïde">
                <a:extLst>
                  <a:ext uri="{FF2B5EF4-FFF2-40B4-BE49-F238E27FC236}">
                    <a16:creationId xmlns:a16="http://schemas.microsoft.com/office/drawing/2014/main" id="{FB1A4706-AF2E-A440-8EE6-10C3E75FDC9D}"/>
                  </a:ext>
                </a:extLst>
              </p:cNvPr>
              <p:cNvSpPr/>
              <p:nvPr/>
            </p:nvSpPr>
            <p:spPr bwMode="auto">
              <a:xfrm>
                <a:off x="1181707" y="1175871"/>
                <a:ext cx="10391" cy="11691"/>
              </a:xfrm>
              <a:custGeom>
                <a:avLst/>
                <a:gdLst>
                  <a:gd name="T0" fmla="*/ 6 w 62"/>
                  <a:gd name="T1" fmla="*/ 63 h 71"/>
                  <a:gd name="T2" fmla="*/ 0 w 62"/>
                  <a:gd name="T3" fmla="*/ 24 h 71"/>
                  <a:gd name="T4" fmla="*/ 15 w 62"/>
                  <a:gd name="T5" fmla="*/ 3 h 71"/>
                  <a:gd name="T6" fmla="*/ 34 w 62"/>
                  <a:gd name="T7" fmla="*/ 0 h 71"/>
                  <a:gd name="T8" fmla="*/ 54 w 62"/>
                  <a:gd name="T9" fmla="*/ 14 h 71"/>
                  <a:gd name="T10" fmla="*/ 62 w 62"/>
                  <a:gd name="T11" fmla="*/ 37 h 71"/>
                  <a:gd name="T12" fmla="*/ 56 w 62"/>
                  <a:gd name="T13" fmla="*/ 59 h 71"/>
                  <a:gd name="T14" fmla="*/ 32 w 62"/>
                  <a:gd name="T15" fmla="*/ 71 h 71"/>
                  <a:gd name="T16" fmla="*/ 6 w 62"/>
                  <a:gd name="T17" fmla="*/ 63 h 71"/>
                  <a:gd name="T18" fmla="*/ 6 w 62"/>
                  <a:gd name="T19" fmla="*/ 6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71">
                    <a:moveTo>
                      <a:pt x="6" y="63"/>
                    </a:moveTo>
                    <a:lnTo>
                      <a:pt x="0" y="24"/>
                    </a:lnTo>
                    <a:lnTo>
                      <a:pt x="15" y="3"/>
                    </a:lnTo>
                    <a:lnTo>
                      <a:pt x="34" y="0"/>
                    </a:lnTo>
                    <a:lnTo>
                      <a:pt x="54" y="14"/>
                    </a:lnTo>
                    <a:lnTo>
                      <a:pt x="62" y="37"/>
                    </a:lnTo>
                    <a:lnTo>
                      <a:pt x="56" y="59"/>
                    </a:lnTo>
                    <a:lnTo>
                      <a:pt x="32" y="71"/>
                    </a:lnTo>
                    <a:lnTo>
                      <a:pt x="6" y="63"/>
                    </a:lnTo>
                    <a:lnTo>
                      <a:pt x="6" y="63"/>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97" name="iśľiḍe">
                <a:extLst>
                  <a:ext uri="{FF2B5EF4-FFF2-40B4-BE49-F238E27FC236}">
                    <a16:creationId xmlns:a16="http://schemas.microsoft.com/office/drawing/2014/main" id="{F9B9B4EA-8331-5040-84D9-F7C60AF10EBA}"/>
                  </a:ext>
                </a:extLst>
              </p:cNvPr>
              <p:cNvSpPr/>
              <p:nvPr/>
            </p:nvSpPr>
            <p:spPr bwMode="auto">
              <a:xfrm>
                <a:off x="1138843" y="1191457"/>
                <a:ext cx="35071" cy="31175"/>
              </a:xfrm>
              <a:custGeom>
                <a:avLst/>
                <a:gdLst>
                  <a:gd name="T0" fmla="*/ 129 w 213"/>
                  <a:gd name="T1" fmla="*/ 149 h 190"/>
                  <a:gd name="T2" fmla="*/ 163 w 213"/>
                  <a:gd name="T3" fmla="*/ 98 h 190"/>
                  <a:gd name="T4" fmla="*/ 185 w 213"/>
                  <a:gd name="T5" fmla="*/ 54 h 190"/>
                  <a:gd name="T6" fmla="*/ 213 w 213"/>
                  <a:gd name="T7" fmla="*/ 27 h 190"/>
                  <a:gd name="T8" fmla="*/ 212 w 213"/>
                  <a:gd name="T9" fmla="*/ 13 h 190"/>
                  <a:gd name="T10" fmla="*/ 187 w 213"/>
                  <a:gd name="T11" fmla="*/ 0 h 190"/>
                  <a:gd name="T12" fmla="*/ 148 w 213"/>
                  <a:gd name="T13" fmla="*/ 25 h 190"/>
                  <a:gd name="T14" fmla="*/ 114 w 213"/>
                  <a:gd name="T15" fmla="*/ 8 h 190"/>
                  <a:gd name="T16" fmla="*/ 74 w 213"/>
                  <a:gd name="T17" fmla="*/ 5 h 190"/>
                  <a:gd name="T18" fmla="*/ 64 w 213"/>
                  <a:gd name="T19" fmla="*/ 33 h 190"/>
                  <a:gd name="T20" fmla="*/ 49 w 213"/>
                  <a:gd name="T21" fmla="*/ 60 h 190"/>
                  <a:gd name="T22" fmla="*/ 59 w 213"/>
                  <a:gd name="T23" fmla="*/ 67 h 190"/>
                  <a:gd name="T24" fmla="*/ 86 w 213"/>
                  <a:gd name="T25" fmla="*/ 63 h 190"/>
                  <a:gd name="T26" fmla="*/ 98 w 213"/>
                  <a:gd name="T27" fmla="*/ 105 h 190"/>
                  <a:gd name="T28" fmla="*/ 107 w 213"/>
                  <a:gd name="T29" fmla="*/ 117 h 190"/>
                  <a:gd name="T30" fmla="*/ 66 w 213"/>
                  <a:gd name="T31" fmla="*/ 123 h 190"/>
                  <a:gd name="T32" fmla="*/ 9 w 213"/>
                  <a:gd name="T33" fmla="*/ 146 h 190"/>
                  <a:gd name="T34" fmla="*/ 0 w 213"/>
                  <a:gd name="T35" fmla="*/ 164 h 190"/>
                  <a:gd name="T36" fmla="*/ 12 w 213"/>
                  <a:gd name="T37" fmla="*/ 184 h 190"/>
                  <a:gd name="T38" fmla="*/ 49 w 213"/>
                  <a:gd name="T39" fmla="*/ 190 h 190"/>
                  <a:gd name="T40" fmla="*/ 83 w 213"/>
                  <a:gd name="T41" fmla="*/ 160 h 190"/>
                  <a:gd name="T42" fmla="*/ 83 w 213"/>
                  <a:gd name="T43" fmla="*/ 160 h 190"/>
                  <a:gd name="T44" fmla="*/ 106 w 213"/>
                  <a:gd name="T45" fmla="*/ 155 h 190"/>
                  <a:gd name="T46" fmla="*/ 121 w 213"/>
                  <a:gd name="T47" fmla="*/ 152 h 190"/>
                  <a:gd name="T48" fmla="*/ 126 w 213"/>
                  <a:gd name="T49" fmla="*/ 150 h 190"/>
                  <a:gd name="T50" fmla="*/ 129 w 213"/>
                  <a:gd name="T51" fmla="*/ 149 h 190"/>
                  <a:gd name="T52" fmla="*/ 129 w 213"/>
                  <a:gd name="T53" fmla="*/ 149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3" h="190">
                    <a:moveTo>
                      <a:pt x="129" y="149"/>
                    </a:moveTo>
                    <a:lnTo>
                      <a:pt x="163" y="98"/>
                    </a:lnTo>
                    <a:lnTo>
                      <a:pt x="185" y="54"/>
                    </a:lnTo>
                    <a:lnTo>
                      <a:pt x="213" y="27"/>
                    </a:lnTo>
                    <a:lnTo>
                      <a:pt x="212" y="13"/>
                    </a:lnTo>
                    <a:lnTo>
                      <a:pt x="187" y="0"/>
                    </a:lnTo>
                    <a:lnTo>
                      <a:pt x="148" y="25"/>
                    </a:lnTo>
                    <a:lnTo>
                      <a:pt x="114" y="8"/>
                    </a:lnTo>
                    <a:lnTo>
                      <a:pt x="74" y="5"/>
                    </a:lnTo>
                    <a:lnTo>
                      <a:pt x="64" y="33"/>
                    </a:lnTo>
                    <a:lnTo>
                      <a:pt x="49" y="60"/>
                    </a:lnTo>
                    <a:lnTo>
                      <a:pt x="59" y="67"/>
                    </a:lnTo>
                    <a:lnTo>
                      <a:pt x="86" y="63"/>
                    </a:lnTo>
                    <a:lnTo>
                      <a:pt x="98" y="105"/>
                    </a:lnTo>
                    <a:lnTo>
                      <a:pt x="107" y="117"/>
                    </a:lnTo>
                    <a:lnTo>
                      <a:pt x="66" y="123"/>
                    </a:lnTo>
                    <a:lnTo>
                      <a:pt x="9" y="146"/>
                    </a:lnTo>
                    <a:lnTo>
                      <a:pt x="0" y="164"/>
                    </a:lnTo>
                    <a:lnTo>
                      <a:pt x="12" y="184"/>
                    </a:lnTo>
                    <a:lnTo>
                      <a:pt x="49" y="190"/>
                    </a:lnTo>
                    <a:lnTo>
                      <a:pt x="83" y="160"/>
                    </a:lnTo>
                    <a:lnTo>
                      <a:pt x="83" y="160"/>
                    </a:lnTo>
                    <a:lnTo>
                      <a:pt x="106" y="155"/>
                    </a:lnTo>
                    <a:lnTo>
                      <a:pt x="121" y="152"/>
                    </a:lnTo>
                    <a:lnTo>
                      <a:pt x="126" y="150"/>
                    </a:lnTo>
                    <a:lnTo>
                      <a:pt x="129" y="149"/>
                    </a:lnTo>
                    <a:lnTo>
                      <a:pt x="129" y="149"/>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98" name="íśľïḑê">
                <a:extLst>
                  <a:ext uri="{FF2B5EF4-FFF2-40B4-BE49-F238E27FC236}">
                    <a16:creationId xmlns:a16="http://schemas.microsoft.com/office/drawing/2014/main" id="{897A588B-A876-B140-89E0-9C95F71CB992}"/>
                  </a:ext>
                </a:extLst>
              </p:cNvPr>
              <p:cNvSpPr/>
              <p:nvPr/>
            </p:nvSpPr>
            <p:spPr bwMode="auto">
              <a:xfrm>
                <a:off x="1163521" y="1203148"/>
                <a:ext cx="14288" cy="14288"/>
              </a:xfrm>
              <a:custGeom>
                <a:avLst/>
                <a:gdLst>
                  <a:gd name="T0" fmla="*/ 74 w 87"/>
                  <a:gd name="T1" fmla="*/ 77 h 88"/>
                  <a:gd name="T2" fmla="*/ 40 w 87"/>
                  <a:gd name="T3" fmla="*/ 74 h 88"/>
                  <a:gd name="T4" fmla="*/ 22 w 87"/>
                  <a:gd name="T5" fmla="*/ 88 h 88"/>
                  <a:gd name="T6" fmla="*/ 0 w 87"/>
                  <a:gd name="T7" fmla="*/ 76 h 88"/>
                  <a:gd name="T8" fmla="*/ 18 w 87"/>
                  <a:gd name="T9" fmla="*/ 46 h 88"/>
                  <a:gd name="T10" fmla="*/ 50 w 87"/>
                  <a:gd name="T11" fmla="*/ 24 h 88"/>
                  <a:gd name="T12" fmla="*/ 58 w 87"/>
                  <a:gd name="T13" fmla="*/ 0 h 88"/>
                  <a:gd name="T14" fmla="*/ 87 w 87"/>
                  <a:gd name="T15" fmla="*/ 30 h 88"/>
                  <a:gd name="T16" fmla="*/ 78 w 87"/>
                  <a:gd name="T17" fmla="*/ 47 h 88"/>
                  <a:gd name="T18" fmla="*/ 74 w 87"/>
                  <a:gd name="T19" fmla="*/ 77 h 88"/>
                  <a:gd name="T20" fmla="*/ 74 w 87"/>
                  <a:gd name="T21" fmla="*/ 7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88">
                    <a:moveTo>
                      <a:pt x="74" y="77"/>
                    </a:moveTo>
                    <a:lnTo>
                      <a:pt x="40" y="74"/>
                    </a:lnTo>
                    <a:lnTo>
                      <a:pt x="22" y="88"/>
                    </a:lnTo>
                    <a:lnTo>
                      <a:pt x="0" y="76"/>
                    </a:lnTo>
                    <a:lnTo>
                      <a:pt x="18" y="46"/>
                    </a:lnTo>
                    <a:lnTo>
                      <a:pt x="50" y="24"/>
                    </a:lnTo>
                    <a:lnTo>
                      <a:pt x="58" y="0"/>
                    </a:lnTo>
                    <a:lnTo>
                      <a:pt x="87" y="30"/>
                    </a:lnTo>
                    <a:lnTo>
                      <a:pt x="78" y="47"/>
                    </a:lnTo>
                    <a:lnTo>
                      <a:pt x="74" y="77"/>
                    </a:lnTo>
                    <a:lnTo>
                      <a:pt x="74" y="77"/>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99" name="ïṡlíḍé">
                <a:extLst>
                  <a:ext uri="{FF2B5EF4-FFF2-40B4-BE49-F238E27FC236}">
                    <a16:creationId xmlns:a16="http://schemas.microsoft.com/office/drawing/2014/main" id="{7D63BA45-291B-EC47-828C-3F3E511DE19F}"/>
                  </a:ext>
                </a:extLst>
              </p:cNvPr>
              <p:cNvSpPr/>
              <p:nvPr/>
            </p:nvSpPr>
            <p:spPr bwMode="auto">
              <a:xfrm>
                <a:off x="1181706" y="1212240"/>
                <a:ext cx="16887" cy="14288"/>
              </a:xfrm>
              <a:custGeom>
                <a:avLst/>
                <a:gdLst>
                  <a:gd name="T0" fmla="*/ 64 w 101"/>
                  <a:gd name="T1" fmla="*/ 86 h 86"/>
                  <a:gd name="T2" fmla="*/ 12 w 101"/>
                  <a:gd name="T3" fmla="*/ 54 h 86"/>
                  <a:gd name="T4" fmla="*/ 0 w 101"/>
                  <a:gd name="T5" fmla="*/ 22 h 86"/>
                  <a:gd name="T6" fmla="*/ 12 w 101"/>
                  <a:gd name="T7" fmla="*/ 0 h 86"/>
                  <a:gd name="T8" fmla="*/ 26 w 101"/>
                  <a:gd name="T9" fmla="*/ 0 h 86"/>
                  <a:gd name="T10" fmla="*/ 39 w 101"/>
                  <a:gd name="T11" fmla="*/ 24 h 86"/>
                  <a:gd name="T12" fmla="*/ 77 w 101"/>
                  <a:gd name="T13" fmla="*/ 23 h 86"/>
                  <a:gd name="T14" fmla="*/ 101 w 101"/>
                  <a:gd name="T15" fmla="*/ 45 h 86"/>
                  <a:gd name="T16" fmla="*/ 97 w 101"/>
                  <a:gd name="T17" fmla="*/ 77 h 86"/>
                  <a:gd name="T18" fmla="*/ 64 w 101"/>
                  <a:gd name="T19" fmla="*/ 86 h 86"/>
                  <a:gd name="T20" fmla="*/ 64 w 101"/>
                  <a:gd name="T21"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86">
                    <a:moveTo>
                      <a:pt x="64" y="86"/>
                    </a:moveTo>
                    <a:lnTo>
                      <a:pt x="12" y="54"/>
                    </a:lnTo>
                    <a:lnTo>
                      <a:pt x="0" y="22"/>
                    </a:lnTo>
                    <a:lnTo>
                      <a:pt x="12" y="0"/>
                    </a:lnTo>
                    <a:lnTo>
                      <a:pt x="26" y="0"/>
                    </a:lnTo>
                    <a:lnTo>
                      <a:pt x="39" y="24"/>
                    </a:lnTo>
                    <a:lnTo>
                      <a:pt x="77" y="23"/>
                    </a:lnTo>
                    <a:lnTo>
                      <a:pt x="101" y="45"/>
                    </a:lnTo>
                    <a:lnTo>
                      <a:pt x="97" y="77"/>
                    </a:lnTo>
                    <a:lnTo>
                      <a:pt x="64" y="86"/>
                    </a:lnTo>
                    <a:lnTo>
                      <a:pt x="64" y="86"/>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00" name="íṣľïḍé">
                <a:extLst>
                  <a:ext uri="{FF2B5EF4-FFF2-40B4-BE49-F238E27FC236}">
                    <a16:creationId xmlns:a16="http://schemas.microsoft.com/office/drawing/2014/main" id="{4167CCAA-DD77-3140-870B-6DA6CEA636F3}"/>
                  </a:ext>
                </a:extLst>
              </p:cNvPr>
              <p:cNvSpPr/>
              <p:nvPr/>
            </p:nvSpPr>
            <p:spPr bwMode="auto">
              <a:xfrm>
                <a:off x="1151832" y="1220034"/>
                <a:ext cx="40267" cy="23380"/>
              </a:xfrm>
              <a:custGeom>
                <a:avLst/>
                <a:gdLst>
                  <a:gd name="T0" fmla="*/ 200 w 242"/>
                  <a:gd name="T1" fmla="*/ 143 h 143"/>
                  <a:gd name="T2" fmla="*/ 174 w 242"/>
                  <a:gd name="T3" fmla="*/ 107 h 143"/>
                  <a:gd name="T4" fmla="*/ 108 w 242"/>
                  <a:gd name="T5" fmla="*/ 58 h 143"/>
                  <a:gd name="T6" fmla="*/ 52 w 242"/>
                  <a:gd name="T7" fmla="*/ 37 h 143"/>
                  <a:gd name="T8" fmla="*/ 19 w 242"/>
                  <a:gd name="T9" fmla="*/ 37 h 143"/>
                  <a:gd name="T10" fmla="*/ 0 w 242"/>
                  <a:gd name="T11" fmla="*/ 22 h 143"/>
                  <a:gd name="T12" fmla="*/ 8 w 242"/>
                  <a:gd name="T13" fmla="*/ 10 h 143"/>
                  <a:gd name="T14" fmla="*/ 41 w 242"/>
                  <a:gd name="T15" fmla="*/ 0 h 143"/>
                  <a:gd name="T16" fmla="*/ 87 w 242"/>
                  <a:gd name="T17" fmla="*/ 2 h 143"/>
                  <a:gd name="T18" fmla="*/ 143 w 242"/>
                  <a:gd name="T19" fmla="*/ 28 h 143"/>
                  <a:gd name="T20" fmla="*/ 193 w 242"/>
                  <a:gd name="T21" fmla="*/ 73 h 143"/>
                  <a:gd name="T22" fmla="*/ 212 w 242"/>
                  <a:gd name="T23" fmla="*/ 73 h 143"/>
                  <a:gd name="T24" fmla="*/ 233 w 242"/>
                  <a:gd name="T25" fmla="*/ 55 h 143"/>
                  <a:gd name="T26" fmla="*/ 242 w 242"/>
                  <a:gd name="T27" fmla="*/ 66 h 143"/>
                  <a:gd name="T28" fmla="*/ 235 w 242"/>
                  <a:gd name="T29" fmla="*/ 90 h 143"/>
                  <a:gd name="T30" fmla="*/ 225 w 242"/>
                  <a:gd name="T31" fmla="*/ 130 h 143"/>
                  <a:gd name="T32" fmla="*/ 200 w 242"/>
                  <a:gd name="T33" fmla="*/ 143 h 143"/>
                  <a:gd name="T34" fmla="*/ 200 w 242"/>
                  <a:gd name="T35" fmla="*/ 14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2" h="143">
                    <a:moveTo>
                      <a:pt x="200" y="143"/>
                    </a:moveTo>
                    <a:lnTo>
                      <a:pt x="174" y="107"/>
                    </a:lnTo>
                    <a:lnTo>
                      <a:pt x="108" y="58"/>
                    </a:lnTo>
                    <a:lnTo>
                      <a:pt x="52" y="37"/>
                    </a:lnTo>
                    <a:lnTo>
                      <a:pt x="19" y="37"/>
                    </a:lnTo>
                    <a:lnTo>
                      <a:pt x="0" y="22"/>
                    </a:lnTo>
                    <a:lnTo>
                      <a:pt x="8" y="10"/>
                    </a:lnTo>
                    <a:lnTo>
                      <a:pt x="41" y="0"/>
                    </a:lnTo>
                    <a:lnTo>
                      <a:pt x="87" y="2"/>
                    </a:lnTo>
                    <a:lnTo>
                      <a:pt x="143" y="28"/>
                    </a:lnTo>
                    <a:lnTo>
                      <a:pt x="193" y="73"/>
                    </a:lnTo>
                    <a:lnTo>
                      <a:pt x="212" y="73"/>
                    </a:lnTo>
                    <a:lnTo>
                      <a:pt x="233" y="55"/>
                    </a:lnTo>
                    <a:lnTo>
                      <a:pt x="242" y="66"/>
                    </a:lnTo>
                    <a:lnTo>
                      <a:pt x="235" y="90"/>
                    </a:lnTo>
                    <a:lnTo>
                      <a:pt x="225" y="130"/>
                    </a:lnTo>
                    <a:lnTo>
                      <a:pt x="200" y="143"/>
                    </a:lnTo>
                    <a:lnTo>
                      <a:pt x="200" y="143"/>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01" name="íṡľîďé">
                <a:extLst>
                  <a:ext uri="{FF2B5EF4-FFF2-40B4-BE49-F238E27FC236}">
                    <a16:creationId xmlns:a16="http://schemas.microsoft.com/office/drawing/2014/main" id="{6DEF228E-41B8-9342-BF3A-8BB252289981}"/>
                  </a:ext>
                </a:extLst>
              </p:cNvPr>
              <p:cNvSpPr/>
              <p:nvPr/>
            </p:nvSpPr>
            <p:spPr bwMode="auto">
              <a:xfrm>
                <a:off x="1127153" y="1230424"/>
                <a:ext cx="62348" cy="28576"/>
              </a:xfrm>
              <a:custGeom>
                <a:avLst/>
                <a:gdLst>
                  <a:gd name="T0" fmla="*/ 378 w 385"/>
                  <a:gd name="T1" fmla="*/ 169 h 178"/>
                  <a:gd name="T2" fmla="*/ 385 w 385"/>
                  <a:gd name="T3" fmla="*/ 121 h 178"/>
                  <a:gd name="T4" fmla="*/ 361 w 385"/>
                  <a:gd name="T5" fmla="*/ 88 h 178"/>
                  <a:gd name="T6" fmla="*/ 333 w 385"/>
                  <a:gd name="T7" fmla="*/ 88 h 178"/>
                  <a:gd name="T8" fmla="*/ 279 w 385"/>
                  <a:gd name="T9" fmla="*/ 71 h 178"/>
                  <a:gd name="T10" fmla="*/ 227 w 385"/>
                  <a:gd name="T11" fmla="*/ 31 h 178"/>
                  <a:gd name="T12" fmla="*/ 209 w 385"/>
                  <a:gd name="T13" fmla="*/ 30 h 178"/>
                  <a:gd name="T14" fmla="*/ 188 w 385"/>
                  <a:gd name="T15" fmla="*/ 14 h 178"/>
                  <a:gd name="T16" fmla="*/ 145 w 385"/>
                  <a:gd name="T17" fmla="*/ 15 h 178"/>
                  <a:gd name="T18" fmla="*/ 117 w 385"/>
                  <a:gd name="T19" fmla="*/ 1 h 178"/>
                  <a:gd name="T20" fmla="*/ 37 w 385"/>
                  <a:gd name="T21" fmla="*/ 0 h 178"/>
                  <a:gd name="T22" fmla="*/ 0 w 385"/>
                  <a:gd name="T23" fmla="*/ 10 h 178"/>
                  <a:gd name="T24" fmla="*/ 7 w 385"/>
                  <a:gd name="T25" fmla="*/ 40 h 178"/>
                  <a:gd name="T26" fmla="*/ 3 w 385"/>
                  <a:gd name="T27" fmla="*/ 55 h 178"/>
                  <a:gd name="T28" fmla="*/ 25 w 385"/>
                  <a:gd name="T29" fmla="*/ 68 h 178"/>
                  <a:gd name="T30" fmla="*/ 74 w 385"/>
                  <a:gd name="T31" fmla="*/ 86 h 178"/>
                  <a:gd name="T32" fmla="*/ 92 w 385"/>
                  <a:gd name="T33" fmla="*/ 62 h 178"/>
                  <a:gd name="T34" fmla="*/ 108 w 385"/>
                  <a:gd name="T35" fmla="*/ 60 h 178"/>
                  <a:gd name="T36" fmla="*/ 135 w 385"/>
                  <a:gd name="T37" fmla="*/ 84 h 178"/>
                  <a:gd name="T38" fmla="*/ 149 w 385"/>
                  <a:gd name="T39" fmla="*/ 114 h 178"/>
                  <a:gd name="T40" fmla="*/ 167 w 385"/>
                  <a:gd name="T41" fmla="*/ 115 h 178"/>
                  <a:gd name="T42" fmla="*/ 186 w 385"/>
                  <a:gd name="T43" fmla="*/ 108 h 178"/>
                  <a:gd name="T44" fmla="*/ 204 w 385"/>
                  <a:gd name="T45" fmla="*/ 145 h 178"/>
                  <a:gd name="T46" fmla="*/ 245 w 385"/>
                  <a:gd name="T47" fmla="*/ 155 h 178"/>
                  <a:gd name="T48" fmla="*/ 284 w 385"/>
                  <a:gd name="T49" fmla="*/ 148 h 178"/>
                  <a:gd name="T50" fmla="*/ 329 w 385"/>
                  <a:gd name="T51" fmla="*/ 167 h 178"/>
                  <a:gd name="T52" fmla="*/ 361 w 385"/>
                  <a:gd name="T53" fmla="*/ 178 h 178"/>
                  <a:gd name="T54" fmla="*/ 378 w 385"/>
                  <a:gd name="T55" fmla="*/ 169 h 178"/>
                  <a:gd name="T56" fmla="*/ 378 w 385"/>
                  <a:gd name="T57" fmla="*/ 169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85" h="178">
                    <a:moveTo>
                      <a:pt x="378" y="169"/>
                    </a:moveTo>
                    <a:lnTo>
                      <a:pt x="385" y="121"/>
                    </a:lnTo>
                    <a:lnTo>
                      <a:pt x="361" y="88"/>
                    </a:lnTo>
                    <a:lnTo>
                      <a:pt x="333" y="88"/>
                    </a:lnTo>
                    <a:lnTo>
                      <a:pt x="279" y="71"/>
                    </a:lnTo>
                    <a:lnTo>
                      <a:pt x="227" y="31"/>
                    </a:lnTo>
                    <a:lnTo>
                      <a:pt x="209" y="30"/>
                    </a:lnTo>
                    <a:lnTo>
                      <a:pt x="188" y="14"/>
                    </a:lnTo>
                    <a:lnTo>
                      <a:pt x="145" y="15"/>
                    </a:lnTo>
                    <a:lnTo>
                      <a:pt x="117" y="1"/>
                    </a:lnTo>
                    <a:lnTo>
                      <a:pt x="37" y="0"/>
                    </a:lnTo>
                    <a:lnTo>
                      <a:pt x="0" y="10"/>
                    </a:lnTo>
                    <a:lnTo>
                      <a:pt x="7" y="40"/>
                    </a:lnTo>
                    <a:lnTo>
                      <a:pt x="3" y="55"/>
                    </a:lnTo>
                    <a:lnTo>
                      <a:pt x="25" y="68"/>
                    </a:lnTo>
                    <a:lnTo>
                      <a:pt x="74" y="86"/>
                    </a:lnTo>
                    <a:lnTo>
                      <a:pt x="92" y="62"/>
                    </a:lnTo>
                    <a:lnTo>
                      <a:pt x="108" y="60"/>
                    </a:lnTo>
                    <a:lnTo>
                      <a:pt x="135" y="84"/>
                    </a:lnTo>
                    <a:lnTo>
                      <a:pt x="149" y="114"/>
                    </a:lnTo>
                    <a:lnTo>
                      <a:pt x="167" y="115"/>
                    </a:lnTo>
                    <a:lnTo>
                      <a:pt x="186" y="108"/>
                    </a:lnTo>
                    <a:lnTo>
                      <a:pt x="204" y="145"/>
                    </a:lnTo>
                    <a:lnTo>
                      <a:pt x="245" y="155"/>
                    </a:lnTo>
                    <a:lnTo>
                      <a:pt x="284" y="148"/>
                    </a:lnTo>
                    <a:lnTo>
                      <a:pt x="329" y="167"/>
                    </a:lnTo>
                    <a:lnTo>
                      <a:pt x="361" y="178"/>
                    </a:lnTo>
                    <a:lnTo>
                      <a:pt x="378" y="169"/>
                    </a:lnTo>
                    <a:lnTo>
                      <a:pt x="378" y="169"/>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02" name="îśľiḍê">
                <a:extLst>
                  <a:ext uri="{FF2B5EF4-FFF2-40B4-BE49-F238E27FC236}">
                    <a16:creationId xmlns:a16="http://schemas.microsoft.com/office/drawing/2014/main" id="{AEAE6519-CDC6-0D44-B43C-3CCC03194E0A}"/>
                  </a:ext>
                </a:extLst>
              </p:cNvPr>
              <p:cNvSpPr/>
              <p:nvPr/>
            </p:nvSpPr>
            <p:spPr bwMode="auto">
              <a:xfrm>
                <a:off x="1131049" y="1252506"/>
                <a:ext cx="29875" cy="14288"/>
              </a:xfrm>
              <a:custGeom>
                <a:avLst/>
                <a:gdLst>
                  <a:gd name="T0" fmla="*/ 103 w 182"/>
                  <a:gd name="T1" fmla="*/ 93 h 93"/>
                  <a:gd name="T2" fmla="*/ 103 w 182"/>
                  <a:gd name="T3" fmla="*/ 93 h 93"/>
                  <a:gd name="T4" fmla="*/ 99 w 182"/>
                  <a:gd name="T5" fmla="*/ 92 h 93"/>
                  <a:gd name="T6" fmla="*/ 92 w 182"/>
                  <a:gd name="T7" fmla="*/ 88 h 93"/>
                  <a:gd name="T8" fmla="*/ 83 w 182"/>
                  <a:gd name="T9" fmla="*/ 82 h 93"/>
                  <a:gd name="T10" fmla="*/ 62 w 182"/>
                  <a:gd name="T11" fmla="*/ 68 h 93"/>
                  <a:gd name="T12" fmla="*/ 26 w 182"/>
                  <a:gd name="T13" fmla="*/ 71 h 93"/>
                  <a:gd name="T14" fmla="*/ 4 w 182"/>
                  <a:gd name="T15" fmla="*/ 44 h 93"/>
                  <a:gd name="T16" fmla="*/ 0 w 182"/>
                  <a:gd name="T17" fmla="*/ 28 h 93"/>
                  <a:gd name="T18" fmla="*/ 20 w 182"/>
                  <a:gd name="T19" fmla="*/ 16 h 93"/>
                  <a:gd name="T20" fmla="*/ 56 w 182"/>
                  <a:gd name="T21" fmla="*/ 5 h 93"/>
                  <a:gd name="T22" fmla="*/ 95 w 182"/>
                  <a:gd name="T23" fmla="*/ 11 h 93"/>
                  <a:gd name="T24" fmla="*/ 109 w 182"/>
                  <a:gd name="T25" fmla="*/ 0 h 93"/>
                  <a:gd name="T26" fmla="*/ 126 w 182"/>
                  <a:gd name="T27" fmla="*/ 32 h 93"/>
                  <a:gd name="T28" fmla="*/ 147 w 182"/>
                  <a:gd name="T29" fmla="*/ 33 h 93"/>
                  <a:gd name="T30" fmla="*/ 156 w 182"/>
                  <a:gd name="T31" fmla="*/ 24 h 93"/>
                  <a:gd name="T32" fmla="*/ 174 w 182"/>
                  <a:gd name="T33" fmla="*/ 29 h 93"/>
                  <a:gd name="T34" fmla="*/ 182 w 182"/>
                  <a:gd name="T35" fmla="*/ 48 h 93"/>
                  <a:gd name="T36" fmla="*/ 174 w 182"/>
                  <a:gd name="T37" fmla="*/ 63 h 93"/>
                  <a:gd name="T38" fmla="*/ 103 w 182"/>
                  <a:gd name="T39" fmla="*/ 93 h 93"/>
                  <a:gd name="T40" fmla="*/ 103 w 182"/>
                  <a:gd name="T4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2" h="93">
                    <a:moveTo>
                      <a:pt x="103" y="93"/>
                    </a:moveTo>
                    <a:lnTo>
                      <a:pt x="103" y="93"/>
                    </a:lnTo>
                    <a:lnTo>
                      <a:pt x="99" y="92"/>
                    </a:lnTo>
                    <a:lnTo>
                      <a:pt x="92" y="88"/>
                    </a:lnTo>
                    <a:lnTo>
                      <a:pt x="83" y="82"/>
                    </a:lnTo>
                    <a:lnTo>
                      <a:pt x="62" y="68"/>
                    </a:lnTo>
                    <a:lnTo>
                      <a:pt x="26" y="71"/>
                    </a:lnTo>
                    <a:lnTo>
                      <a:pt x="4" y="44"/>
                    </a:lnTo>
                    <a:lnTo>
                      <a:pt x="0" y="28"/>
                    </a:lnTo>
                    <a:lnTo>
                      <a:pt x="20" y="16"/>
                    </a:lnTo>
                    <a:lnTo>
                      <a:pt x="56" y="5"/>
                    </a:lnTo>
                    <a:lnTo>
                      <a:pt x="95" y="11"/>
                    </a:lnTo>
                    <a:lnTo>
                      <a:pt x="109" y="0"/>
                    </a:lnTo>
                    <a:lnTo>
                      <a:pt x="126" y="32"/>
                    </a:lnTo>
                    <a:lnTo>
                      <a:pt x="147" y="33"/>
                    </a:lnTo>
                    <a:lnTo>
                      <a:pt x="156" y="24"/>
                    </a:lnTo>
                    <a:lnTo>
                      <a:pt x="174" y="29"/>
                    </a:lnTo>
                    <a:lnTo>
                      <a:pt x="182" y="48"/>
                    </a:lnTo>
                    <a:lnTo>
                      <a:pt x="174" y="63"/>
                    </a:lnTo>
                    <a:lnTo>
                      <a:pt x="103" y="93"/>
                    </a:lnTo>
                    <a:lnTo>
                      <a:pt x="103" y="93"/>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03" name="íṩlïḍé">
                <a:extLst>
                  <a:ext uri="{FF2B5EF4-FFF2-40B4-BE49-F238E27FC236}">
                    <a16:creationId xmlns:a16="http://schemas.microsoft.com/office/drawing/2014/main" id="{893BF0BA-4086-784F-A3DF-4717B95D3F3E}"/>
                  </a:ext>
                </a:extLst>
              </p:cNvPr>
              <p:cNvSpPr/>
              <p:nvPr/>
            </p:nvSpPr>
            <p:spPr bwMode="auto">
              <a:xfrm>
                <a:off x="1125854" y="1283680"/>
                <a:ext cx="10391" cy="15587"/>
              </a:xfrm>
              <a:custGeom>
                <a:avLst/>
                <a:gdLst>
                  <a:gd name="T0" fmla="*/ 58 w 58"/>
                  <a:gd name="T1" fmla="*/ 85 h 96"/>
                  <a:gd name="T2" fmla="*/ 39 w 58"/>
                  <a:gd name="T3" fmla="*/ 56 h 96"/>
                  <a:gd name="T4" fmla="*/ 37 w 58"/>
                  <a:gd name="T5" fmla="*/ 8 h 96"/>
                  <a:gd name="T6" fmla="*/ 18 w 58"/>
                  <a:gd name="T7" fmla="*/ 0 h 96"/>
                  <a:gd name="T8" fmla="*/ 11 w 58"/>
                  <a:gd name="T9" fmla="*/ 51 h 96"/>
                  <a:gd name="T10" fmla="*/ 0 w 58"/>
                  <a:gd name="T11" fmla="*/ 62 h 96"/>
                  <a:gd name="T12" fmla="*/ 13 w 58"/>
                  <a:gd name="T13" fmla="*/ 83 h 96"/>
                  <a:gd name="T14" fmla="*/ 44 w 58"/>
                  <a:gd name="T15" fmla="*/ 96 h 96"/>
                  <a:gd name="T16" fmla="*/ 58 w 58"/>
                  <a:gd name="T17" fmla="*/ 85 h 96"/>
                  <a:gd name="T18" fmla="*/ 58 w 58"/>
                  <a:gd name="T19" fmla="*/ 8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96">
                    <a:moveTo>
                      <a:pt x="58" y="85"/>
                    </a:moveTo>
                    <a:lnTo>
                      <a:pt x="39" y="56"/>
                    </a:lnTo>
                    <a:lnTo>
                      <a:pt x="37" y="8"/>
                    </a:lnTo>
                    <a:lnTo>
                      <a:pt x="18" y="0"/>
                    </a:lnTo>
                    <a:lnTo>
                      <a:pt x="11" y="51"/>
                    </a:lnTo>
                    <a:lnTo>
                      <a:pt x="0" y="62"/>
                    </a:lnTo>
                    <a:lnTo>
                      <a:pt x="13" y="83"/>
                    </a:lnTo>
                    <a:lnTo>
                      <a:pt x="44" y="96"/>
                    </a:lnTo>
                    <a:lnTo>
                      <a:pt x="58" y="85"/>
                    </a:lnTo>
                    <a:lnTo>
                      <a:pt x="58" y="85"/>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04" name="ï$ľiḓé">
                <a:extLst>
                  <a:ext uri="{FF2B5EF4-FFF2-40B4-BE49-F238E27FC236}">
                    <a16:creationId xmlns:a16="http://schemas.microsoft.com/office/drawing/2014/main" id="{14D25C4C-0543-D645-9D95-F06079CCDAF7}"/>
                  </a:ext>
                </a:extLst>
              </p:cNvPr>
              <p:cNvSpPr/>
              <p:nvPr/>
            </p:nvSpPr>
            <p:spPr bwMode="auto">
              <a:xfrm>
                <a:off x="1136244" y="1281083"/>
                <a:ext cx="9093" cy="14288"/>
              </a:xfrm>
              <a:custGeom>
                <a:avLst/>
                <a:gdLst>
                  <a:gd name="T0" fmla="*/ 31 w 56"/>
                  <a:gd name="T1" fmla="*/ 83 h 87"/>
                  <a:gd name="T2" fmla="*/ 47 w 56"/>
                  <a:gd name="T3" fmla="*/ 87 h 87"/>
                  <a:gd name="T4" fmla="*/ 56 w 56"/>
                  <a:gd name="T5" fmla="*/ 67 h 87"/>
                  <a:gd name="T6" fmla="*/ 43 w 56"/>
                  <a:gd name="T7" fmla="*/ 36 h 87"/>
                  <a:gd name="T8" fmla="*/ 19 w 56"/>
                  <a:gd name="T9" fmla="*/ 0 h 87"/>
                  <a:gd name="T10" fmla="*/ 0 w 56"/>
                  <a:gd name="T11" fmla="*/ 3 h 87"/>
                  <a:gd name="T12" fmla="*/ 0 w 56"/>
                  <a:gd name="T13" fmla="*/ 36 h 87"/>
                  <a:gd name="T14" fmla="*/ 31 w 56"/>
                  <a:gd name="T15" fmla="*/ 83 h 87"/>
                  <a:gd name="T16" fmla="*/ 31 w 56"/>
                  <a:gd name="T17" fmla="*/ 8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87">
                    <a:moveTo>
                      <a:pt x="31" y="83"/>
                    </a:moveTo>
                    <a:lnTo>
                      <a:pt x="47" y="87"/>
                    </a:lnTo>
                    <a:lnTo>
                      <a:pt x="56" y="67"/>
                    </a:lnTo>
                    <a:lnTo>
                      <a:pt x="43" y="36"/>
                    </a:lnTo>
                    <a:lnTo>
                      <a:pt x="19" y="0"/>
                    </a:lnTo>
                    <a:lnTo>
                      <a:pt x="0" y="3"/>
                    </a:lnTo>
                    <a:lnTo>
                      <a:pt x="0" y="36"/>
                    </a:lnTo>
                    <a:lnTo>
                      <a:pt x="31" y="83"/>
                    </a:lnTo>
                    <a:lnTo>
                      <a:pt x="31" y="83"/>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05" name="ïşlîḍè">
                <a:extLst>
                  <a:ext uri="{FF2B5EF4-FFF2-40B4-BE49-F238E27FC236}">
                    <a16:creationId xmlns:a16="http://schemas.microsoft.com/office/drawing/2014/main" id="{54F860E7-0AAF-ED43-9FA5-400262336B79}"/>
                  </a:ext>
                </a:extLst>
              </p:cNvPr>
              <p:cNvSpPr/>
              <p:nvPr/>
            </p:nvSpPr>
            <p:spPr bwMode="auto">
              <a:xfrm>
                <a:off x="1147935" y="1282383"/>
                <a:ext cx="10391" cy="7793"/>
              </a:xfrm>
              <a:custGeom>
                <a:avLst/>
                <a:gdLst>
                  <a:gd name="T0" fmla="*/ 26 w 62"/>
                  <a:gd name="T1" fmla="*/ 41 h 51"/>
                  <a:gd name="T2" fmla="*/ 26 w 62"/>
                  <a:gd name="T3" fmla="*/ 41 h 51"/>
                  <a:gd name="T4" fmla="*/ 29 w 62"/>
                  <a:gd name="T5" fmla="*/ 43 h 51"/>
                  <a:gd name="T6" fmla="*/ 40 w 62"/>
                  <a:gd name="T7" fmla="*/ 47 h 51"/>
                  <a:gd name="T8" fmla="*/ 58 w 62"/>
                  <a:gd name="T9" fmla="*/ 51 h 51"/>
                  <a:gd name="T10" fmla="*/ 62 w 62"/>
                  <a:gd name="T11" fmla="*/ 35 h 51"/>
                  <a:gd name="T12" fmla="*/ 39 w 62"/>
                  <a:gd name="T13" fmla="*/ 7 h 51"/>
                  <a:gd name="T14" fmla="*/ 11 w 62"/>
                  <a:gd name="T15" fmla="*/ 0 h 51"/>
                  <a:gd name="T16" fmla="*/ 0 w 62"/>
                  <a:gd name="T17" fmla="*/ 12 h 51"/>
                  <a:gd name="T18" fmla="*/ 26 w 62"/>
                  <a:gd name="T19" fmla="*/ 41 h 51"/>
                  <a:gd name="T20" fmla="*/ 26 w 62"/>
                  <a:gd name="T21" fmla="*/ 4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51">
                    <a:moveTo>
                      <a:pt x="26" y="41"/>
                    </a:moveTo>
                    <a:lnTo>
                      <a:pt x="26" y="41"/>
                    </a:lnTo>
                    <a:lnTo>
                      <a:pt x="29" y="43"/>
                    </a:lnTo>
                    <a:lnTo>
                      <a:pt x="40" y="47"/>
                    </a:lnTo>
                    <a:lnTo>
                      <a:pt x="58" y="51"/>
                    </a:lnTo>
                    <a:lnTo>
                      <a:pt x="62" y="35"/>
                    </a:lnTo>
                    <a:lnTo>
                      <a:pt x="39" y="7"/>
                    </a:lnTo>
                    <a:lnTo>
                      <a:pt x="11" y="0"/>
                    </a:lnTo>
                    <a:lnTo>
                      <a:pt x="0" y="12"/>
                    </a:lnTo>
                    <a:lnTo>
                      <a:pt x="26" y="41"/>
                    </a:lnTo>
                    <a:lnTo>
                      <a:pt x="26" y="41"/>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06" name="îSḻîďe">
                <a:extLst>
                  <a:ext uri="{FF2B5EF4-FFF2-40B4-BE49-F238E27FC236}">
                    <a16:creationId xmlns:a16="http://schemas.microsoft.com/office/drawing/2014/main" id="{3EEE9524-0F02-3E4A-867A-B151FDF89B70}"/>
                  </a:ext>
                </a:extLst>
              </p:cNvPr>
              <p:cNvSpPr/>
              <p:nvPr/>
            </p:nvSpPr>
            <p:spPr bwMode="auto">
              <a:xfrm>
                <a:off x="1147935" y="1290175"/>
                <a:ext cx="6495" cy="12989"/>
              </a:xfrm>
              <a:custGeom>
                <a:avLst/>
                <a:gdLst>
                  <a:gd name="T0" fmla="*/ 21 w 44"/>
                  <a:gd name="T1" fmla="*/ 77 h 77"/>
                  <a:gd name="T2" fmla="*/ 35 w 44"/>
                  <a:gd name="T3" fmla="*/ 67 h 77"/>
                  <a:gd name="T4" fmla="*/ 44 w 44"/>
                  <a:gd name="T5" fmla="*/ 31 h 77"/>
                  <a:gd name="T6" fmla="*/ 42 w 44"/>
                  <a:gd name="T7" fmla="*/ 11 h 77"/>
                  <a:gd name="T8" fmla="*/ 14 w 44"/>
                  <a:gd name="T9" fmla="*/ 0 h 77"/>
                  <a:gd name="T10" fmla="*/ 7 w 44"/>
                  <a:gd name="T11" fmla="*/ 15 h 77"/>
                  <a:gd name="T12" fmla="*/ 9 w 44"/>
                  <a:gd name="T13" fmla="*/ 34 h 77"/>
                  <a:gd name="T14" fmla="*/ 0 w 44"/>
                  <a:gd name="T15" fmla="*/ 56 h 77"/>
                  <a:gd name="T16" fmla="*/ 21 w 44"/>
                  <a:gd name="T17" fmla="*/ 77 h 77"/>
                  <a:gd name="T18" fmla="*/ 21 w 4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77">
                    <a:moveTo>
                      <a:pt x="21" y="77"/>
                    </a:moveTo>
                    <a:lnTo>
                      <a:pt x="35" y="67"/>
                    </a:lnTo>
                    <a:lnTo>
                      <a:pt x="44" y="31"/>
                    </a:lnTo>
                    <a:lnTo>
                      <a:pt x="42" y="11"/>
                    </a:lnTo>
                    <a:lnTo>
                      <a:pt x="14" y="0"/>
                    </a:lnTo>
                    <a:lnTo>
                      <a:pt x="7" y="15"/>
                    </a:lnTo>
                    <a:lnTo>
                      <a:pt x="9" y="34"/>
                    </a:lnTo>
                    <a:lnTo>
                      <a:pt x="0" y="56"/>
                    </a:lnTo>
                    <a:lnTo>
                      <a:pt x="21" y="77"/>
                    </a:lnTo>
                    <a:lnTo>
                      <a:pt x="21" y="77"/>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07" name="ïṣlîḋe">
                <a:extLst>
                  <a:ext uri="{FF2B5EF4-FFF2-40B4-BE49-F238E27FC236}">
                    <a16:creationId xmlns:a16="http://schemas.microsoft.com/office/drawing/2014/main" id="{DD3FCCC5-E967-464A-BE65-2C39F8C7BD81}"/>
                  </a:ext>
                </a:extLst>
              </p:cNvPr>
              <p:cNvSpPr/>
              <p:nvPr/>
            </p:nvSpPr>
            <p:spPr bwMode="auto">
              <a:xfrm>
                <a:off x="1124555" y="1307062"/>
                <a:ext cx="19484" cy="20783"/>
              </a:xfrm>
              <a:custGeom>
                <a:avLst/>
                <a:gdLst>
                  <a:gd name="T0" fmla="*/ 115 w 115"/>
                  <a:gd name="T1" fmla="*/ 59 h 123"/>
                  <a:gd name="T2" fmla="*/ 108 w 115"/>
                  <a:gd name="T3" fmla="*/ 29 h 123"/>
                  <a:gd name="T4" fmla="*/ 84 w 115"/>
                  <a:gd name="T5" fmla="*/ 30 h 123"/>
                  <a:gd name="T6" fmla="*/ 57 w 115"/>
                  <a:gd name="T7" fmla="*/ 0 h 123"/>
                  <a:gd name="T8" fmla="*/ 37 w 115"/>
                  <a:gd name="T9" fmla="*/ 1 h 123"/>
                  <a:gd name="T10" fmla="*/ 13 w 115"/>
                  <a:gd name="T11" fmla="*/ 17 h 123"/>
                  <a:gd name="T12" fmla="*/ 29 w 115"/>
                  <a:gd name="T13" fmla="*/ 44 h 123"/>
                  <a:gd name="T14" fmla="*/ 29 w 115"/>
                  <a:gd name="T15" fmla="*/ 68 h 123"/>
                  <a:gd name="T16" fmla="*/ 0 w 115"/>
                  <a:gd name="T17" fmla="*/ 91 h 123"/>
                  <a:gd name="T18" fmla="*/ 15 w 115"/>
                  <a:gd name="T19" fmla="*/ 111 h 123"/>
                  <a:gd name="T20" fmla="*/ 65 w 115"/>
                  <a:gd name="T21" fmla="*/ 123 h 123"/>
                  <a:gd name="T22" fmla="*/ 100 w 115"/>
                  <a:gd name="T23" fmla="*/ 98 h 123"/>
                  <a:gd name="T24" fmla="*/ 115 w 115"/>
                  <a:gd name="T25" fmla="*/ 59 h 123"/>
                  <a:gd name="T26" fmla="*/ 115 w 115"/>
                  <a:gd name="T27" fmla="*/ 59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115" y="59"/>
                    </a:moveTo>
                    <a:lnTo>
                      <a:pt x="108" y="29"/>
                    </a:lnTo>
                    <a:lnTo>
                      <a:pt x="84" y="30"/>
                    </a:lnTo>
                    <a:lnTo>
                      <a:pt x="57" y="0"/>
                    </a:lnTo>
                    <a:lnTo>
                      <a:pt x="37" y="1"/>
                    </a:lnTo>
                    <a:lnTo>
                      <a:pt x="13" y="17"/>
                    </a:lnTo>
                    <a:lnTo>
                      <a:pt x="29" y="44"/>
                    </a:lnTo>
                    <a:lnTo>
                      <a:pt x="29" y="68"/>
                    </a:lnTo>
                    <a:lnTo>
                      <a:pt x="0" y="91"/>
                    </a:lnTo>
                    <a:lnTo>
                      <a:pt x="15" y="111"/>
                    </a:lnTo>
                    <a:lnTo>
                      <a:pt x="65" y="123"/>
                    </a:lnTo>
                    <a:lnTo>
                      <a:pt x="100" y="98"/>
                    </a:lnTo>
                    <a:lnTo>
                      <a:pt x="115" y="59"/>
                    </a:lnTo>
                    <a:lnTo>
                      <a:pt x="115" y="59"/>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08" name="íşḻídê">
                <a:extLst>
                  <a:ext uri="{FF2B5EF4-FFF2-40B4-BE49-F238E27FC236}">
                    <a16:creationId xmlns:a16="http://schemas.microsoft.com/office/drawing/2014/main" id="{0F14645A-A1FF-7744-925B-9568BAE2B5F2}"/>
                  </a:ext>
                </a:extLst>
              </p:cNvPr>
              <p:cNvSpPr/>
              <p:nvPr/>
            </p:nvSpPr>
            <p:spPr bwMode="auto">
              <a:xfrm>
                <a:off x="1147935" y="1308361"/>
                <a:ext cx="5196" cy="10391"/>
              </a:xfrm>
              <a:custGeom>
                <a:avLst/>
                <a:gdLst>
                  <a:gd name="T0" fmla="*/ 0 w 35"/>
                  <a:gd name="T1" fmla="*/ 0 h 65"/>
                  <a:gd name="T2" fmla="*/ 2 w 35"/>
                  <a:gd name="T3" fmla="*/ 27 h 65"/>
                  <a:gd name="T4" fmla="*/ 13 w 35"/>
                  <a:gd name="T5" fmla="*/ 57 h 65"/>
                  <a:gd name="T6" fmla="*/ 34 w 35"/>
                  <a:gd name="T7" fmla="*/ 65 h 65"/>
                  <a:gd name="T8" fmla="*/ 35 w 35"/>
                  <a:gd name="T9" fmla="*/ 33 h 65"/>
                  <a:gd name="T10" fmla="*/ 21 w 35"/>
                  <a:gd name="T11" fmla="*/ 7 h 65"/>
                  <a:gd name="T12" fmla="*/ 0 w 35"/>
                  <a:gd name="T13" fmla="*/ 0 h 65"/>
                  <a:gd name="T14" fmla="*/ 0 w 3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65">
                    <a:moveTo>
                      <a:pt x="0" y="0"/>
                    </a:moveTo>
                    <a:lnTo>
                      <a:pt x="2" y="27"/>
                    </a:lnTo>
                    <a:lnTo>
                      <a:pt x="13" y="57"/>
                    </a:lnTo>
                    <a:lnTo>
                      <a:pt x="34" y="65"/>
                    </a:lnTo>
                    <a:lnTo>
                      <a:pt x="35" y="33"/>
                    </a:lnTo>
                    <a:lnTo>
                      <a:pt x="21" y="7"/>
                    </a:lnTo>
                    <a:lnTo>
                      <a:pt x="0" y="0"/>
                    </a:lnTo>
                    <a:lnTo>
                      <a:pt x="0" y="0"/>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09" name="íŝ1ïde">
                <a:extLst>
                  <a:ext uri="{FF2B5EF4-FFF2-40B4-BE49-F238E27FC236}">
                    <a16:creationId xmlns:a16="http://schemas.microsoft.com/office/drawing/2014/main" id="{1335EB78-2C25-9647-9A3E-4740142958B5}"/>
                  </a:ext>
                </a:extLst>
              </p:cNvPr>
              <p:cNvSpPr/>
              <p:nvPr/>
            </p:nvSpPr>
            <p:spPr bwMode="auto">
              <a:xfrm>
                <a:off x="1192098" y="1231724"/>
                <a:ext cx="12989" cy="15587"/>
              </a:xfrm>
              <a:custGeom>
                <a:avLst/>
                <a:gdLst>
                  <a:gd name="T0" fmla="*/ 0 w 80"/>
                  <a:gd name="T1" fmla="*/ 89 h 100"/>
                  <a:gd name="T2" fmla="*/ 1 w 80"/>
                  <a:gd name="T3" fmla="*/ 66 h 100"/>
                  <a:gd name="T4" fmla="*/ 14 w 80"/>
                  <a:gd name="T5" fmla="*/ 52 h 100"/>
                  <a:gd name="T6" fmla="*/ 26 w 80"/>
                  <a:gd name="T7" fmla="*/ 14 h 100"/>
                  <a:gd name="T8" fmla="*/ 43 w 80"/>
                  <a:gd name="T9" fmla="*/ 0 h 100"/>
                  <a:gd name="T10" fmla="*/ 57 w 80"/>
                  <a:gd name="T11" fmla="*/ 2 h 100"/>
                  <a:gd name="T12" fmla="*/ 75 w 80"/>
                  <a:gd name="T13" fmla="*/ 31 h 100"/>
                  <a:gd name="T14" fmla="*/ 80 w 80"/>
                  <a:gd name="T15" fmla="*/ 54 h 100"/>
                  <a:gd name="T16" fmla="*/ 66 w 80"/>
                  <a:gd name="T17" fmla="*/ 64 h 100"/>
                  <a:gd name="T18" fmla="*/ 62 w 80"/>
                  <a:gd name="T19" fmla="*/ 86 h 100"/>
                  <a:gd name="T20" fmla="*/ 45 w 80"/>
                  <a:gd name="T21" fmla="*/ 100 h 100"/>
                  <a:gd name="T22" fmla="*/ 14 w 80"/>
                  <a:gd name="T23" fmla="*/ 100 h 100"/>
                  <a:gd name="T24" fmla="*/ 0 w 80"/>
                  <a:gd name="T25" fmla="*/ 89 h 100"/>
                  <a:gd name="T26" fmla="*/ 0 w 80"/>
                  <a:gd name="T27" fmla="*/ 89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0" h="100">
                    <a:moveTo>
                      <a:pt x="0" y="89"/>
                    </a:moveTo>
                    <a:lnTo>
                      <a:pt x="1" y="66"/>
                    </a:lnTo>
                    <a:lnTo>
                      <a:pt x="14" y="52"/>
                    </a:lnTo>
                    <a:lnTo>
                      <a:pt x="26" y="14"/>
                    </a:lnTo>
                    <a:lnTo>
                      <a:pt x="43" y="0"/>
                    </a:lnTo>
                    <a:lnTo>
                      <a:pt x="57" y="2"/>
                    </a:lnTo>
                    <a:lnTo>
                      <a:pt x="75" y="31"/>
                    </a:lnTo>
                    <a:lnTo>
                      <a:pt x="80" y="54"/>
                    </a:lnTo>
                    <a:lnTo>
                      <a:pt x="66" y="64"/>
                    </a:lnTo>
                    <a:lnTo>
                      <a:pt x="62" y="86"/>
                    </a:lnTo>
                    <a:lnTo>
                      <a:pt x="45" y="100"/>
                    </a:lnTo>
                    <a:lnTo>
                      <a:pt x="14" y="100"/>
                    </a:lnTo>
                    <a:lnTo>
                      <a:pt x="0" y="89"/>
                    </a:lnTo>
                    <a:lnTo>
                      <a:pt x="0" y="89"/>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10" name="iśḷîďe">
                <a:extLst>
                  <a:ext uri="{FF2B5EF4-FFF2-40B4-BE49-F238E27FC236}">
                    <a16:creationId xmlns:a16="http://schemas.microsoft.com/office/drawing/2014/main" id="{F627FADC-D53F-C044-936E-DA3F5D8C89E9}"/>
                  </a:ext>
                </a:extLst>
              </p:cNvPr>
              <p:cNvSpPr/>
              <p:nvPr/>
            </p:nvSpPr>
            <p:spPr bwMode="auto">
              <a:xfrm>
                <a:off x="1159624" y="1300567"/>
                <a:ext cx="12989" cy="11691"/>
              </a:xfrm>
              <a:custGeom>
                <a:avLst/>
                <a:gdLst>
                  <a:gd name="T0" fmla="*/ 0 w 80"/>
                  <a:gd name="T1" fmla="*/ 39 h 71"/>
                  <a:gd name="T2" fmla="*/ 9 w 80"/>
                  <a:gd name="T3" fmla="*/ 61 h 71"/>
                  <a:gd name="T4" fmla="*/ 44 w 80"/>
                  <a:gd name="T5" fmla="*/ 71 h 71"/>
                  <a:gd name="T6" fmla="*/ 70 w 80"/>
                  <a:gd name="T7" fmla="*/ 66 h 71"/>
                  <a:gd name="T8" fmla="*/ 80 w 80"/>
                  <a:gd name="T9" fmla="*/ 47 h 71"/>
                  <a:gd name="T10" fmla="*/ 75 w 80"/>
                  <a:gd name="T11" fmla="*/ 20 h 71"/>
                  <a:gd name="T12" fmla="*/ 61 w 80"/>
                  <a:gd name="T13" fmla="*/ 0 h 71"/>
                  <a:gd name="T14" fmla="*/ 43 w 80"/>
                  <a:gd name="T15" fmla="*/ 6 h 71"/>
                  <a:gd name="T16" fmla="*/ 24 w 80"/>
                  <a:gd name="T17" fmla="*/ 32 h 71"/>
                  <a:gd name="T18" fmla="*/ 0 w 80"/>
                  <a:gd name="T19" fmla="*/ 39 h 71"/>
                  <a:gd name="T20" fmla="*/ 0 w 80"/>
                  <a:gd name="T21" fmla="*/ 39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1">
                    <a:moveTo>
                      <a:pt x="0" y="39"/>
                    </a:moveTo>
                    <a:lnTo>
                      <a:pt x="9" y="61"/>
                    </a:lnTo>
                    <a:lnTo>
                      <a:pt x="44" y="71"/>
                    </a:lnTo>
                    <a:lnTo>
                      <a:pt x="70" y="66"/>
                    </a:lnTo>
                    <a:lnTo>
                      <a:pt x="80" y="47"/>
                    </a:lnTo>
                    <a:lnTo>
                      <a:pt x="75" y="20"/>
                    </a:lnTo>
                    <a:lnTo>
                      <a:pt x="61" y="0"/>
                    </a:lnTo>
                    <a:lnTo>
                      <a:pt x="43" y="6"/>
                    </a:lnTo>
                    <a:lnTo>
                      <a:pt x="24" y="32"/>
                    </a:lnTo>
                    <a:lnTo>
                      <a:pt x="0" y="39"/>
                    </a:lnTo>
                    <a:lnTo>
                      <a:pt x="0" y="39"/>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11" name="íSḻiḍè">
                <a:extLst>
                  <a:ext uri="{FF2B5EF4-FFF2-40B4-BE49-F238E27FC236}">
                    <a16:creationId xmlns:a16="http://schemas.microsoft.com/office/drawing/2014/main" id="{039CB52E-B18A-6749-8A22-5E08DC206D92}"/>
                  </a:ext>
                </a:extLst>
              </p:cNvPr>
              <p:cNvSpPr/>
              <p:nvPr/>
            </p:nvSpPr>
            <p:spPr bwMode="auto">
              <a:xfrm>
                <a:off x="1162224" y="1288877"/>
                <a:ext cx="3897" cy="7793"/>
              </a:xfrm>
              <a:custGeom>
                <a:avLst/>
                <a:gdLst>
                  <a:gd name="T0" fmla="*/ 0 w 28"/>
                  <a:gd name="T1" fmla="*/ 47 h 47"/>
                  <a:gd name="T2" fmla="*/ 14 w 28"/>
                  <a:gd name="T3" fmla="*/ 43 h 47"/>
                  <a:gd name="T4" fmla="*/ 26 w 28"/>
                  <a:gd name="T5" fmla="*/ 23 h 47"/>
                  <a:gd name="T6" fmla="*/ 28 w 28"/>
                  <a:gd name="T7" fmla="*/ 0 h 47"/>
                  <a:gd name="T8" fmla="*/ 8 w 28"/>
                  <a:gd name="T9" fmla="*/ 12 h 47"/>
                  <a:gd name="T10" fmla="*/ 0 w 28"/>
                  <a:gd name="T11" fmla="*/ 47 h 47"/>
                  <a:gd name="T12" fmla="*/ 0 w 28"/>
                  <a:gd name="T13" fmla="*/ 47 h 47"/>
                </a:gdLst>
                <a:ahLst/>
                <a:cxnLst>
                  <a:cxn ang="0">
                    <a:pos x="T0" y="T1"/>
                  </a:cxn>
                  <a:cxn ang="0">
                    <a:pos x="T2" y="T3"/>
                  </a:cxn>
                  <a:cxn ang="0">
                    <a:pos x="T4" y="T5"/>
                  </a:cxn>
                  <a:cxn ang="0">
                    <a:pos x="T6" y="T7"/>
                  </a:cxn>
                  <a:cxn ang="0">
                    <a:pos x="T8" y="T9"/>
                  </a:cxn>
                  <a:cxn ang="0">
                    <a:pos x="T10" y="T11"/>
                  </a:cxn>
                  <a:cxn ang="0">
                    <a:pos x="T12" y="T13"/>
                  </a:cxn>
                </a:cxnLst>
                <a:rect l="0" t="0" r="r" b="b"/>
                <a:pathLst>
                  <a:path w="28" h="47">
                    <a:moveTo>
                      <a:pt x="0" y="47"/>
                    </a:moveTo>
                    <a:lnTo>
                      <a:pt x="14" y="43"/>
                    </a:lnTo>
                    <a:lnTo>
                      <a:pt x="26" y="23"/>
                    </a:lnTo>
                    <a:lnTo>
                      <a:pt x="28" y="0"/>
                    </a:lnTo>
                    <a:lnTo>
                      <a:pt x="8" y="12"/>
                    </a:lnTo>
                    <a:lnTo>
                      <a:pt x="0" y="47"/>
                    </a:lnTo>
                    <a:lnTo>
                      <a:pt x="0" y="47"/>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12" name="iṣļiďê">
                <a:extLst>
                  <a:ext uri="{FF2B5EF4-FFF2-40B4-BE49-F238E27FC236}">
                    <a16:creationId xmlns:a16="http://schemas.microsoft.com/office/drawing/2014/main" id="{0DB1721D-0DFD-6744-95BF-AEB081032506}"/>
                  </a:ext>
                </a:extLst>
              </p:cNvPr>
              <p:cNvSpPr/>
              <p:nvPr/>
            </p:nvSpPr>
            <p:spPr bwMode="auto">
              <a:xfrm>
                <a:off x="1170018" y="1288877"/>
                <a:ext cx="10391" cy="6495"/>
              </a:xfrm>
              <a:custGeom>
                <a:avLst/>
                <a:gdLst>
                  <a:gd name="T0" fmla="*/ 0 w 60"/>
                  <a:gd name="T1" fmla="*/ 22 h 40"/>
                  <a:gd name="T2" fmla="*/ 4 w 60"/>
                  <a:gd name="T3" fmla="*/ 34 h 40"/>
                  <a:gd name="T4" fmla="*/ 25 w 60"/>
                  <a:gd name="T5" fmla="*/ 40 h 40"/>
                  <a:gd name="T6" fmla="*/ 50 w 60"/>
                  <a:gd name="T7" fmla="*/ 32 h 40"/>
                  <a:gd name="T8" fmla="*/ 60 w 60"/>
                  <a:gd name="T9" fmla="*/ 14 h 40"/>
                  <a:gd name="T10" fmla="*/ 49 w 60"/>
                  <a:gd name="T11" fmla="*/ 0 h 40"/>
                  <a:gd name="T12" fmla="*/ 26 w 60"/>
                  <a:gd name="T13" fmla="*/ 1 h 40"/>
                  <a:gd name="T14" fmla="*/ 19 w 60"/>
                  <a:gd name="T15" fmla="*/ 14 h 40"/>
                  <a:gd name="T16" fmla="*/ 0 w 60"/>
                  <a:gd name="T17" fmla="*/ 22 h 40"/>
                  <a:gd name="T18" fmla="*/ 0 w 60"/>
                  <a:gd name="T19" fmla="*/ 2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40">
                    <a:moveTo>
                      <a:pt x="0" y="22"/>
                    </a:moveTo>
                    <a:lnTo>
                      <a:pt x="4" y="34"/>
                    </a:lnTo>
                    <a:lnTo>
                      <a:pt x="25" y="40"/>
                    </a:lnTo>
                    <a:lnTo>
                      <a:pt x="50" y="32"/>
                    </a:lnTo>
                    <a:lnTo>
                      <a:pt x="60" y="14"/>
                    </a:lnTo>
                    <a:lnTo>
                      <a:pt x="49" y="0"/>
                    </a:lnTo>
                    <a:lnTo>
                      <a:pt x="26" y="1"/>
                    </a:lnTo>
                    <a:lnTo>
                      <a:pt x="19" y="14"/>
                    </a:lnTo>
                    <a:lnTo>
                      <a:pt x="0" y="22"/>
                    </a:lnTo>
                    <a:lnTo>
                      <a:pt x="0" y="22"/>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13" name="í$1íḑê">
                <a:extLst>
                  <a:ext uri="{FF2B5EF4-FFF2-40B4-BE49-F238E27FC236}">
                    <a16:creationId xmlns:a16="http://schemas.microsoft.com/office/drawing/2014/main" id="{4F72AA42-D5E1-6249-BBB0-D96C1EE67E35}"/>
                  </a:ext>
                </a:extLst>
              </p:cNvPr>
              <p:cNvSpPr/>
              <p:nvPr/>
            </p:nvSpPr>
            <p:spPr bwMode="auto">
              <a:xfrm>
                <a:off x="1160924" y="1257703"/>
                <a:ext cx="22083" cy="15587"/>
              </a:xfrm>
              <a:custGeom>
                <a:avLst/>
                <a:gdLst>
                  <a:gd name="T0" fmla="*/ 65 w 140"/>
                  <a:gd name="T1" fmla="*/ 71 h 96"/>
                  <a:gd name="T2" fmla="*/ 46 w 140"/>
                  <a:gd name="T3" fmla="*/ 95 h 96"/>
                  <a:gd name="T4" fmla="*/ 22 w 140"/>
                  <a:gd name="T5" fmla="*/ 96 h 96"/>
                  <a:gd name="T6" fmla="*/ 3 w 140"/>
                  <a:gd name="T7" fmla="*/ 82 h 96"/>
                  <a:gd name="T8" fmla="*/ 0 w 140"/>
                  <a:gd name="T9" fmla="*/ 46 h 96"/>
                  <a:gd name="T10" fmla="*/ 29 w 140"/>
                  <a:gd name="T11" fmla="*/ 12 h 96"/>
                  <a:gd name="T12" fmla="*/ 68 w 140"/>
                  <a:gd name="T13" fmla="*/ 0 h 96"/>
                  <a:gd name="T14" fmla="*/ 94 w 140"/>
                  <a:gd name="T15" fmla="*/ 7 h 96"/>
                  <a:gd name="T16" fmla="*/ 109 w 140"/>
                  <a:gd name="T17" fmla="*/ 26 h 96"/>
                  <a:gd name="T18" fmla="*/ 140 w 140"/>
                  <a:gd name="T19" fmla="*/ 38 h 96"/>
                  <a:gd name="T20" fmla="*/ 140 w 140"/>
                  <a:gd name="T21" fmla="*/ 65 h 96"/>
                  <a:gd name="T22" fmla="*/ 124 w 140"/>
                  <a:gd name="T23" fmla="*/ 80 h 96"/>
                  <a:gd name="T24" fmla="*/ 87 w 140"/>
                  <a:gd name="T25" fmla="*/ 80 h 96"/>
                  <a:gd name="T26" fmla="*/ 65 w 140"/>
                  <a:gd name="T27" fmla="*/ 71 h 96"/>
                  <a:gd name="T28" fmla="*/ 65 w 140"/>
                  <a:gd name="T29" fmla="*/ 7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0" h="96">
                    <a:moveTo>
                      <a:pt x="65" y="71"/>
                    </a:moveTo>
                    <a:lnTo>
                      <a:pt x="46" y="95"/>
                    </a:lnTo>
                    <a:lnTo>
                      <a:pt x="22" y="96"/>
                    </a:lnTo>
                    <a:lnTo>
                      <a:pt x="3" y="82"/>
                    </a:lnTo>
                    <a:lnTo>
                      <a:pt x="0" y="46"/>
                    </a:lnTo>
                    <a:lnTo>
                      <a:pt x="29" y="12"/>
                    </a:lnTo>
                    <a:lnTo>
                      <a:pt x="68" y="0"/>
                    </a:lnTo>
                    <a:lnTo>
                      <a:pt x="94" y="7"/>
                    </a:lnTo>
                    <a:lnTo>
                      <a:pt x="109" y="26"/>
                    </a:lnTo>
                    <a:lnTo>
                      <a:pt x="140" y="38"/>
                    </a:lnTo>
                    <a:lnTo>
                      <a:pt x="140" y="65"/>
                    </a:lnTo>
                    <a:lnTo>
                      <a:pt x="124" y="80"/>
                    </a:lnTo>
                    <a:lnTo>
                      <a:pt x="87" y="80"/>
                    </a:lnTo>
                    <a:lnTo>
                      <a:pt x="65" y="71"/>
                    </a:lnTo>
                    <a:lnTo>
                      <a:pt x="65" y="71"/>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16" name="ísḷíḋe">
                <a:extLst>
                  <a:ext uri="{FF2B5EF4-FFF2-40B4-BE49-F238E27FC236}">
                    <a16:creationId xmlns:a16="http://schemas.microsoft.com/office/drawing/2014/main" id="{A241C5F4-EF3B-564B-BFD3-6CB6517E0CBB}"/>
                  </a:ext>
                </a:extLst>
              </p:cNvPr>
              <p:cNvSpPr/>
              <p:nvPr/>
            </p:nvSpPr>
            <p:spPr bwMode="auto">
              <a:xfrm>
                <a:off x="1198592" y="1275889"/>
                <a:ext cx="36371" cy="38967"/>
              </a:xfrm>
              <a:custGeom>
                <a:avLst/>
                <a:gdLst>
                  <a:gd name="T0" fmla="*/ 125 w 220"/>
                  <a:gd name="T1" fmla="*/ 241 h 243"/>
                  <a:gd name="T2" fmla="*/ 126 w 220"/>
                  <a:gd name="T3" fmla="*/ 222 h 243"/>
                  <a:gd name="T4" fmla="*/ 103 w 220"/>
                  <a:gd name="T5" fmla="*/ 201 h 243"/>
                  <a:gd name="T6" fmla="*/ 103 w 220"/>
                  <a:gd name="T7" fmla="*/ 185 h 243"/>
                  <a:gd name="T8" fmla="*/ 128 w 220"/>
                  <a:gd name="T9" fmla="*/ 170 h 243"/>
                  <a:gd name="T10" fmla="*/ 141 w 220"/>
                  <a:gd name="T11" fmla="*/ 136 h 243"/>
                  <a:gd name="T12" fmla="*/ 147 w 220"/>
                  <a:gd name="T13" fmla="*/ 113 h 243"/>
                  <a:gd name="T14" fmla="*/ 192 w 220"/>
                  <a:gd name="T15" fmla="*/ 89 h 243"/>
                  <a:gd name="T16" fmla="*/ 212 w 220"/>
                  <a:gd name="T17" fmla="*/ 87 h 243"/>
                  <a:gd name="T18" fmla="*/ 220 w 220"/>
                  <a:gd name="T19" fmla="*/ 72 h 243"/>
                  <a:gd name="T20" fmla="*/ 194 w 220"/>
                  <a:gd name="T21" fmla="*/ 63 h 243"/>
                  <a:gd name="T22" fmla="*/ 167 w 220"/>
                  <a:gd name="T23" fmla="*/ 71 h 243"/>
                  <a:gd name="T24" fmla="*/ 103 w 220"/>
                  <a:gd name="T25" fmla="*/ 33 h 243"/>
                  <a:gd name="T26" fmla="*/ 64 w 220"/>
                  <a:gd name="T27" fmla="*/ 0 h 243"/>
                  <a:gd name="T28" fmla="*/ 44 w 220"/>
                  <a:gd name="T29" fmla="*/ 13 h 243"/>
                  <a:gd name="T30" fmla="*/ 13 w 220"/>
                  <a:gd name="T31" fmla="*/ 21 h 243"/>
                  <a:gd name="T32" fmla="*/ 4 w 220"/>
                  <a:gd name="T33" fmla="*/ 19 h 243"/>
                  <a:gd name="T34" fmla="*/ 0 w 220"/>
                  <a:gd name="T35" fmla="*/ 48 h 243"/>
                  <a:gd name="T36" fmla="*/ 37 w 220"/>
                  <a:gd name="T37" fmla="*/ 119 h 243"/>
                  <a:gd name="T38" fmla="*/ 36 w 220"/>
                  <a:gd name="T39" fmla="*/ 167 h 243"/>
                  <a:gd name="T40" fmla="*/ 60 w 220"/>
                  <a:gd name="T41" fmla="*/ 222 h 243"/>
                  <a:gd name="T42" fmla="*/ 98 w 220"/>
                  <a:gd name="T43" fmla="*/ 243 h 243"/>
                  <a:gd name="T44" fmla="*/ 125 w 220"/>
                  <a:gd name="T45" fmla="*/ 241 h 243"/>
                  <a:gd name="T46" fmla="*/ 125 w 220"/>
                  <a:gd name="T47" fmla="*/ 24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0" h="243">
                    <a:moveTo>
                      <a:pt x="125" y="241"/>
                    </a:moveTo>
                    <a:lnTo>
                      <a:pt x="126" y="222"/>
                    </a:lnTo>
                    <a:lnTo>
                      <a:pt x="103" y="201"/>
                    </a:lnTo>
                    <a:lnTo>
                      <a:pt x="103" y="185"/>
                    </a:lnTo>
                    <a:lnTo>
                      <a:pt x="128" y="170"/>
                    </a:lnTo>
                    <a:lnTo>
                      <a:pt x="141" y="136"/>
                    </a:lnTo>
                    <a:lnTo>
                      <a:pt x="147" y="113"/>
                    </a:lnTo>
                    <a:lnTo>
                      <a:pt x="192" y="89"/>
                    </a:lnTo>
                    <a:lnTo>
                      <a:pt x="212" y="87"/>
                    </a:lnTo>
                    <a:lnTo>
                      <a:pt x="220" y="72"/>
                    </a:lnTo>
                    <a:lnTo>
                      <a:pt x="194" y="63"/>
                    </a:lnTo>
                    <a:lnTo>
                      <a:pt x="167" y="71"/>
                    </a:lnTo>
                    <a:lnTo>
                      <a:pt x="103" y="33"/>
                    </a:lnTo>
                    <a:lnTo>
                      <a:pt x="64" y="0"/>
                    </a:lnTo>
                    <a:lnTo>
                      <a:pt x="44" y="13"/>
                    </a:lnTo>
                    <a:lnTo>
                      <a:pt x="13" y="21"/>
                    </a:lnTo>
                    <a:lnTo>
                      <a:pt x="4" y="19"/>
                    </a:lnTo>
                    <a:lnTo>
                      <a:pt x="0" y="48"/>
                    </a:lnTo>
                    <a:lnTo>
                      <a:pt x="37" y="119"/>
                    </a:lnTo>
                    <a:lnTo>
                      <a:pt x="36" y="167"/>
                    </a:lnTo>
                    <a:lnTo>
                      <a:pt x="60" y="222"/>
                    </a:lnTo>
                    <a:lnTo>
                      <a:pt x="98" y="243"/>
                    </a:lnTo>
                    <a:lnTo>
                      <a:pt x="125" y="241"/>
                    </a:lnTo>
                    <a:lnTo>
                      <a:pt x="125" y="241"/>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17" name="íśļîḋé">
                <a:extLst>
                  <a:ext uri="{FF2B5EF4-FFF2-40B4-BE49-F238E27FC236}">
                    <a16:creationId xmlns:a16="http://schemas.microsoft.com/office/drawing/2014/main" id="{33F46E3A-04CF-7C4F-9D52-5BD5CD61E054}"/>
                  </a:ext>
                </a:extLst>
              </p:cNvPr>
              <p:cNvSpPr/>
              <p:nvPr/>
            </p:nvSpPr>
            <p:spPr bwMode="auto">
              <a:xfrm>
                <a:off x="1236261" y="1308360"/>
                <a:ext cx="22083" cy="19484"/>
              </a:xfrm>
              <a:custGeom>
                <a:avLst/>
                <a:gdLst>
                  <a:gd name="T0" fmla="*/ 3 w 137"/>
                  <a:gd name="T1" fmla="*/ 42 h 117"/>
                  <a:gd name="T2" fmla="*/ 0 w 137"/>
                  <a:gd name="T3" fmla="*/ 62 h 117"/>
                  <a:gd name="T4" fmla="*/ 39 w 137"/>
                  <a:gd name="T5" fmla="*/ 84 h 117"/>
                  <a:gd name="T6" fmla="*/ 66 w 137"/>
                  <a:gd name="T7" fmla="*/ 113 h 117"/>
                  <a:gd name="T8" fmla="*/ 109 w 137"/>
                  <a:gd name="T9" fmla="*/ 117 h 117"/>
                  <a:gd name="T10" fmla="*/ 137 w 137"/>
                  <a:gd name="T11" fmla="*/ 67 h 117"/>
                  <a:gd name="T12" fmla="*/ 123 w 137"/>
                  <a:gd name="T13" fmla="*/ 16 h 117"/>
                  <a:gd name="T14" fmla="*/ 94 w 137"/>
                  <a:gd name="T15" fmla="*/ 0 h 117"/>
                  <a:gd name="T16" fmla="*/ 51 w 137"/>
                  <a:gd name="T17" fmla="*/ 11 h 117"/>
                  <a:gd name="T18" fmla="*/ 3 w 137"/>
                  <a:gd name="T19" fmla="*/ 42 h 117"/>
                  <a:gd name="T20" fmla="*/ 3 w 137"/>
                  <a:gd name="T21"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 h="117">
                    <a:moveTo>
                      <a:pt x="3" y="42"/>
                    </a:moveTo>
                    <a:lnTo>
                      <a:pt x="0" y="62"/>
                    </a:lnTo>
                    <a:lnTo>
                      <a:pt x="39" y="84"/>
                    </a:lnTo>
                    <a:lnTo>
                      <a:pt x="66" y="113"/>
                    </a:lnTo>
                    <a:lnTo>
                      <a:pt x="109" y="117"/>
                    </a:lnTo>
                    <a:lnTo>
                      <a:pt x="137" y="67"/>
                    </a:lnTo>
                    <a:lnTo>
                      <a:pt x="123" y="16"/>
                    </a:lnTo>
                    <a:lnTo>
                      <a:pt x="94" y="0"/>
                    </a:lnTo>
                    <a:lnTo>
                      <a:pt x="51" y="11"/>
                    </a:lnTo>
                    <a:lnTo>
                      <a:pt x="3" y="42"/>
                    </a:lnTo>
                    <a:lnTo>
                      <a:pt x="3" y="42"/>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18" name="í$ḷiḑê">
                <a:extLst>
                  <a:ext uri="{FF2B5EF4-FFF2-40B4-BE49-F238E27FC236}">
                    <a16:creationId xmlns:a16="http://schemas.microsoft.com/office/drawing/2014/main" id="{D4EEB476-0F01-4B4F-979F-F4DFEBEC3D4C}"/>
                  </a:ext>
                </a:extLst>
              </p:cNvPr>
              <p:cNvSpPr/>
              <p:nvPr/>
            </p:nvSpPr>
            <p:spPr bwMode="auto">
              <a:xfrm>
                <a:off x="1233664" y="1326545"/>
                <a:ext cx="11691" cy="7793"/>
              </a:xfrm>
              <a:custGeom>
                <a:avLst/>
                <a:gdLst>
                  <a:gd name="T0" fmla="*/ 4 w 66"/>
                  <a:gd name="T1" fmla="*/ 0 h 43"/>
                  <a:gd name="T2" fmla="*/ 0 w 66"/>
                  <a:gd name="T3" fmla="*/ 23 h 43"/>
                  <a:gd name="T4" fmla="*/ 35 w 66"/>
                  <a:gd name="T5" fmla="*/ 35 h 43"/>
                  <a:gd name="T6" fmla="*/ 52 w 66"/>
                  <a:gd name="T7" fmla="*/ 43 h 43"/>
                  <a:gd name="T8" fmla="*/ 66 w 66"/>
                  <a:gd name="T9" fmla="*/ 33 h 43"/>
                  <a:gd name="T10" fmla="*/ 35 w 66"/>
                  <a:gd name="T11" fmla="*/ 0 h 43"/>
                  <a:gd name="T12" fmla="*/ 4 w 66"/>
                  <a:gd name="T13" fmla="*/ 0 h 43"/>
                  <a:gd name="T14" fmla="*/ 4 w 66"/>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43">
                    <a:moveTo>
                      <a:pt x="4" y="0"/>
                    </a:moveTo>
                    <a:lnTo>
                      <a:pt x="0" y="23"/>
                    </a:lnTo>
                    <a:lnTo>
                      <a:pt x="35" y="35"/>
                    </a:lnTo>
                    <a:lnTo>
                      <a:pt x="52" y="43"/>
                    </a:lnTo>
                    <a:lnTo>
                      <a:pt x="66" y="33"/>
                    </a:lnTo>
                    <a:lnTo>
                      <a:pt x="35" y="0"/>
                    </a:lnTo>
                    <a:lnTo>
                      <a:pt x="4" y="0"/>
                    </a:lnTo>
                    <a:lnTo>
                      <a:pt x="4" y="0"/>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19" name="išļïdè">
                <a:extLst>
                  <a:ext uri="{FF2B5EF4-FFF2-40B4-BE49-F238E27FC236}">
                    <a16:creationId xmlns:a16="http://schemas.microsoft.com/office/drawing/2014/main" id="{F922E5D0-1D23-C243-90CC-0BE469E41F1D}"/>
                  </a:ext>
                </a:extLst>
              </p:cNvPr>
              <p:cNvSpPr/>
              <p:nvPr/>
            </p:nvSpPr>
            <p:spPr bwMode="auto">
              <a:xfrm>
                <a:off x="1236262" y="1142099"/>
                <a:ext cx="20783" cy="11691"/>
              </a:xfrm>
              <a:custGeom>
                <a:avLst/>
                <a:gdLst>
                  <a:gd name="T0" fmla="*/ 0 w 133"/>
                  <a:gd name="T1" fmla="*/ 39 h 70"/>
                  <a:gd name="T2" fmla="*/ 17 w 133"/>
                  <a:gd name="T3" fmla="*/ 28 h 70"/>
                  <a:gd name="T4" fmla="*/ 40 w 133"/>
                  <a:gd name="T5" fmla="*/ 27 h 70"/>
                  <a:gd name="T6" fmla="*/ 66 w 133"/>
                  <a:gd name="T7" fmla="*/ 0 h 70"/>
                  <a:gd name="T8" fmla="*/ 91 w 133"/>
                  <a:gd name="T9" fmla="*/ 2 h 70"/>
                  <a:gd name="T10" fmla="*/ 102 w 133"/>
                  <a:gd name="T11" fmla="*/ 14 h 70"/>
                  <a:gd name="T12" fmla="*/ 130 w 133"/>
                  <a:gd name="T13" fmla="*/ 17 h 70"/>
                  <a:gd name="T14" fmla="*/ 133 w 133"/>
                  <a:gd name="T15" fmla="*/ 39 h 70"/>
                  <a:gd name="T16" fmla="*/ 103 w 133"/>
                  <a:gd name="T17" fmla="*/ 67 h 70"/>
                  <a:gd name="T18" fmla="*/ 82 w 133"/>
                  <a:gd name="T19" fmla="*/ 70 h 70"/>
                  <a:gd name="T20" fmla="*/ 60 w 133"/>
                  <a:gd name="T21" fmla="*/ 56 h 70"/>
                  <a:gd name="T22" fmla="*/ 10 w 133"/>
                  <a:gd name="T23" fmla="*/ 52 h 70"/>
                  <a:gd name="T24" fmla="*/ 0 w 133"/>
                  <a:gd name="T25" fmla="*/ 39 h 70"/>
                  <a:gd name="T26" fmla="*/ 0 w 133"/>
                  <a:gd name="T27" fmla="*/ 3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70">
                    <a:moveTo>
                      <a:pt x="0" y="39"/>
                    </a:moveTo>
                    <a:lnTo>
                      <a:pt x="17" y="28"/>
                    </a:lnTo>
                    <a:lnTo>
                      <a:pt x="40" y="27"/>
                    </a:lnTo>
                    <a:lnTo>
                      <a:pt x="66" y="0"/>
                    </a:lnTo>
                    <a:lnTo>
                      <a:pt x="91" y="2"/>
                    </a:lnTo>
                    <a:lnTo>
                      <a:pt x="102" y="14"/>
                    </a:lnTo>
                    <a:lnTo>
                      <a:pt x="130" y="17"/>
                    </a:lnTo>
                    <a:lnTo>
                      <a:pt x="133" y="39"/>
                    </a:lnTo>
                    <a:lnTo>
                      <a:pt x="103" y="67"/>
                    </a:lnTo>
                    <a:lnTo>
                      <a:pt x="82" y="70"/>
                    </a:lnTo>
                    <a:lnTo>
                      <a:pt x="60" y="56"/>
                    </a:lnTo>
                    <a:lnTo>
                      <a:pt x="10" y="52"/>
                    </a:lnTo>
                    <a:lnTo>
                      <a:pt x="0" y="39"/>
                    </a:lnTo>
                    <a:lnTo>
                      <a:pt x="0" y="39"/>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20" name="iSḷiḓé">
                <a:extLst>
                  <a:ext uri="{FF2B5EF4-FFF2-40B4-BE49-F238E27FC236}">
                    <a16:creationId xmlns:a16="http://schemas.microsoft.com/office/drawing/2014/main" id="{4F9D32BA-EBE6-794D-839C-3DE98C146435}"/>
                  </a:ext>
                </a:extLst>
              </p:cNvPr>
              <p:cNvSpPr/>
              <p:nvPr/>
            </p:nvSpPr>
            <p:spPr bwMode="auto">
              <a:xfrm>
                <a:off x="1224570" y="1207044"/>
                <a:ext cx="27279" cy="22083"/>
              </a:xfrm>
              <a:custGeom>
                <a:avLst/>
                <a:gdLst>
                  <a:gd name="T0" fmla="*/ 136 w 172"/>
                  <a:gd name="T1" fmla="*/ 119 h 133"/>
                  <a:gd name="T2" fmla="*/ 154 w 172"/>
                  <a:gd name="T3" fmla="*/ 79 h 133"/>
                  <a:gd name="T4" fmla="*/ 172 w 172"/>
                  <a:gd name="T5" fmla="*/ 62 h 133"/>
                  <a:gd name="T6" fmla="*/ 172 w 172"/>
                  <a:gd name="T7" fmla="*/ 46 h 133"/>
                  <a:gd name="T8" fmla="*/ 148 w 172"/>
                  <a:gd name="T9" fmla="*/ 28 h 133"/>
                  <a:gd name="T10" fmla="*/ 132 w 172"/>
                  <a:gd name="T11" fmla="*/ 3 h 133"/>
                  <a:gd name="T12" fmla="*/ 101 w 172"/>
                  <a:gd name="T13" fmla="*/ 0 h 133"/>
                  <a:gd name="T14" fmla="*/ 56 w 172"/>
                  <a:gd name="T15" fmla="*/ 15 h 133"/>
                  <a:gd name="T16" fmla="*/ 11 w 172"/>
                  <a:gd name="T17" fmla="*/ 42 h 133"/>
                  <a:gd name="T18" fmla="*/ 0 w 172"/>
                  <a:gd name="T19" fmla="*/ 65 h 133"/>
                  <a:gd name="T20" fmla="*/ 5 w 172"/>
                  <a:gd name="T21" fmla="*/ 84 h 133"/>
                  <a:gd name="T22" fmla="*/ 63 w 172"/>
                  <a:gd name="T23" fmla="*/ 125 h 133"/>
                  <a:gd name="T24" fmla="*/ 98 w 172"/>
                  <a:gd name="T25" fmla="*/ 133 h 133"/>
                  <a:gd name="T26" fmla="*/ 136 w 172"/>
                  <a:gd name="T27" fmla="*/ 119 h 133"/>
                  <a:gd name="T28" fmla="*/ 136 w 172"/>
                  <a:gd name="T29" fmla="*/ 11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33">
                    <a:moveTo>
                      <a:pt x="136" y="119"/>
                    </a:moveTo>
                    <a:lnTo>
                      <a:pt x="154" y="79"/>
                    </a:lnTo>
                    <a:lnTo>
                      <a:pt x="172" y="62"/>
                    </a:lnTo>
                    <a:lnTo>
                      <a:pt x="172" y="46"/>
                    </a:lnTo>
                    <a:lnTo>
                      <a:pt x="148" y="28"/>
                    </a:lnTo>
                    <a:lnTo>
                      <a:pt x="132" y="3"/>
                    </a:lnTo>
                    <a:lnTo>
                      <a:pt x="101" y="0"/>
                    </a:lnTo>
                    <a:lnTo>
                      <a:pt x="56" y="15"/>
                    </a:lnTo>
                    <a:lnTo>
                      <a:pt x="11" y="42"/>
                    </a:lnTo>
                    <a:lnTo>
                      <a:pt x="0" y="65"/>
                    </a:lnTo>
                    <a:lnTo>
                      <a:pt x="5" y="84"/>
                    </a:lnTo>
                    <a:lnTo>
                      <a:pt x="63" y="125"/>
                    </a:lnTo>
                    <a:lnTo>
                      <a:pt x="98" y="133"/>
                    </a:lnTo>
                    <a:lnTo>
                      <a:pt x="136" y="119"/>
                    </a:lnTo>
                    <a:lnTo>
                      <a:pt x="136" y="119"/>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21" name="íṡ1ïḓê">
                <a:extLst>
                  <a:ext uri="{FF2B5EF4-FFF2-40B4-BE49-F238E27FC236}">
                    <a16:creationId xmlns:a16="http://schemas.microsoft.com/office/drawing/2014/main" id="{603C71A1-B366-C646-972E-7DD5F3E95B66}"/>
                  </a:ext>
                </a:extLst>
              </p:cNvPr>
              <p:cNvSpPr/>
              <p:nvPr/>
            </p:nvSpPr>
            <p:spPr bwMode="auto">
              <a:xfrm>
                <a:off x="1228467" y="1217436"/>
                <a:ext cx="45463" cy="62348"/>
              </a:xfrm>
              <a:custGeom>
                <a:avLst/>
                <a:gdLst>
                  <a:gd name="T0" fmla="*/ 198 w 284"/>
                  <a:gd name="T1" fmla="*/ 0 h 383"/>
                  <a:gd name="T2" fmla="*/ 187 w 284"/>
                  <a:gd name="T3" fmla="*/ 23 h 383"/>
                  <a:gd name="T4" fmla="*/ 187 w 284"/>
                  <a:gd name="T5" fmla="*/ 61 h 383"/>
                  <a:gd name="T6" fmla="*/ 157 w 284"/>
                  <a:gd name="T7" fmla="*/ 86 h 383"/>
                  <a:gd name="T8" fmla="*/ 146 w 284"/>
                  <a:gd name="T9" fmla="*/ 75 h 383"/>
                  <a:gd name="T10" fmla="*/ 123 w 284"/>
                  <a:gd name="T11" fmla="*/ 79 h 383"/>
                  <a:gd name="T12" fmla="*/ 76 w 284"/>
                  <a:gd name="T13" fmla="*/ 118 h 383"/>
                  <a:gd name="T14" fmla="*/ 44 w 284"/>
                  <a:gd name="T15" fmla="*/ 119 h 383"/>
                  <a:gd name="T16" fmla="*/ 23 w 284"/>
                  <a:gd name="T17" fmla="*/ 100 h 383"/>
                  <a:gd name="T18" fmla="*/ 0 w 284"/>
                  <a:gd name="T19" fmla="*/ 111 h 383"/>
                  <a:gd name="T20" fmla="*/ 0 w 284"/>
                  <a:gd name="T21" fmla="*/ 141 h 383"/>
                  <a:gd name="T22" fmla="*/ 13 w 284"/>
                  <a:gd name="T23" fmla="*/ 178 h 383"/>
                  <a:gd name="T24" fmla="*/ 11 w 284"/>
                  <a:gd name="T25" fmla="*/ 273 h 383"/>
                  <a:gd name="T26" fmla="*/ 31 w 284"/>
                  <a:gd name="T27" fmla="*/ 325 h 383"/>
                  <a:gd name="T28" fmla="*/ 73 w 284"/>
                  <a:gd name="T29" fmla="*/ 383 h 383"/>
                  <a:gd name="T30" fmla="*/ 105 w 284"/>
                  <a:gd name="T31" fmla="*/ 382 h 383"/>
                  <a:gd name="T32" fmla="*/ 160 w 284"/>
                  <a:gd name="T33" fmla="*/ 360 h 383"/>
                  <a:gd name="T34" fmla="*/ 202 w 284"/>
                  <a:gd name="T35" fmla="*/ 357 h 383"/>
                  <a:gd name="T36" fmla="*/ 234 w 284"/>
                  <a:gd name="T37" fmla="*/ 335 h 383"/>
                  <a:gd name="T38" fmla="*/ 284 w 284"/>
                  <a:gd name="T39" fmla="*/ 325 h 383"/>
                  <a:gd name="T40" fmla="*/ 282 w 284"/>
                  <a:gd name="T41" fmla="*/ 302 h 383"/>
                  <a:gd name="T42" fmla="*/ 255 w 284"/>
                  <a:gd name="T43" fmla="*/ 276 h 383"/>
                  <a:gd name="T44" fmla="*/ 234 w 284"/>
                  <a:gd name="T45" fmla="*/ 242 h 383"/>
                  <a:gd name="T46" fmla="*/ 197 w 284"/>
                  <a:gd name="T47" fmla="*/ 228 h 383"/>
                  <a:gd name="T48" fmla="*/ 176 w 284"/>
                  <a:gd name="T49" fmla="*/ 185 h 383"/>
                  <a:gd name="T50" fmla="*/ 179 w 284"/>
                  <a:gd name="T51" fmla="*/ 162 h 383"/>
                  <a:gd name="T52" fmla="*/ 208 w 284"/>
                  <a:gd name="T53" fmla="*/ 142 h 383"/>
                  <a:gd name="T54" fmla="*/ 247 w 284"/>
                  <a:gd name="T55" fmla="*/ 141 h 383"/>
                  <a:gd name="T56" fmla="*/ 278 w 284"/>
                  <a:gd name="T57" fmla="*/ 123 h 383"/>
                  <a:gd name="T58" fmla="*/ 278 w 284"/>
                  <a:gd name="T59" fmla="*/ 100 h 383"/>
                  <a:gd name="T60" fmla="*/ 249 w 284"/>
                  <a:gd name="T61" fmla="*/ 63 h 383"/>
                  <a:gd name="T62" fmla="*/ 216 w 284"/>
                  <a:gd name="T63" fmla="*/ 44 h 383"/>
                  <a:gd name="T64" fmla="*/ 198 w 284"/>
                  <a:gd name="T65" fmla="*/ 0 h 383"/>
                  <a:gd name="T66" fmla="*/ 198 w 284"/>
                  <a:gd name="T67"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4" h="383">
                    <a:moveTo>
                      <a:pt x="198" y="0"/>
                    </a:moveTo>
                    <a:lnTo>
                      <a:pt x="187" y="23"/>
                    </a:lnTo>
                    <a:lnTo>
                      <a:pt x="187" y="61"/>
                    </a:lnTo>
                    <a:lnTo>
                      <a:pt x="157" y="86"/>
                    </a:lnTo>
                    <a:lnTo>
                      <a:pt x="146" y="75"/>
                    </a:lnTo>
                    <a:lnTo>
                      <a:pt x="123" y="79"/>
                    </a:lnTo>
                    <a:lnTo>
                      <a:pt x="76" y="118"/>
                    </a:lnTo>
                    <a:lnTo>
                      <a:pt x="44" y="119"/>
                    </a:lnTo>
                    <a:lnTo>
                      <a:pt x="23" y="100"/>
                    </a:lnTo>
                    <a:lnTo>
                      <a:pt x="0" y="111"/>
                    </a:lnTo>
                    <a:lnTo>
                      <a:pt x="0" y="141"/>
                    </a:lnTo>
                    <a:lnTo>
                      <a:pt x="13" y="178"/>
                    </a:lnTo>
                    <a:lnTo>
                      <a:pt x="11" y="273"/>
                    </a:lnTo>
                    <a:lnTo>
                      <a:pt x="31" y="325"/>
                    </a:lnTo>
                    <a:lnTo>
                      <a:pt x="73" y="383"/>
                    </a:lnTo>
                    <a:lnTo>
                      <a:pt x="105" y="382"/>
                    </a:lnTo>
                    <a:lnTo>
                      <a:pt x="160" y="360"/>
                    </a:lnTo>
                    <a:lnTo>
                      <a:pt x="202" y="357"/>
                    </a:lnTo>
                    <a:lnTo>
                      <a:pt x="234" y="335"/>
                    </a:lnTo>
                    <a:lnTo>
                      <a:pt x="284" y="325"/>
                    </a:lnTo>
                    <a:lnTo>
                      <a:pt x="282" y="302"/>
                    </a:lnTo>
                    <a:lnTo>
                      <a:pt x="255" y="276"/>
                    </a:lnTo>
                    <a:lnTo>
                      <a:pt x="234" y="242"/>
                    </a:lnTo>
                    <a:lnTo>
                      <a:pt x="197" y="228"/>
                    </a:lnTo>
                    <a:lnTo>
                      <a:pt x="176" y="185"/>
                    </a:lnTo>
                    <a:lnTo>
                      <a:pt x="179" y="162"/>
                    </a:lnTo>
                    <a:lnTo>
                      <a:pt x="208" y="142"/>
                    </a:lnTo>
                    <a:lnTo>
                      <a:pt x="247" y="141"/>
                    </a:lnTo>
                    <a:lnTo>
                      <a:pt x="278" y="123"/>
                    </a:lnTo>
                    <a:lnTo>
                      <a:pt x="278" y="100"/>
                    </a:lnTo>
                    <a:lnTo>
                      <a:pt x="249" y="63"/>
                    </a:lnTo>
                    <a:lnTo>
                      <a:pt x="216" y="44"/>
                    </a:lnTo>
                    <a:lnTo>
                      <a:pt x="198" y="0"/>
                    </a:lnTo>
                    <a:lnTo>
                      <a:pt x="198" y="0"/>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sp>
            <p:nvSpPr>
              <p:cNvPr id="122" name="işḻïďè">
                <a:extLst>
                  <a:ext uri="{FF2B5EF4-FFF2-40B4-BE49-F238E27FC236}">
                    <a16:creationId xmlns:a16="http://schemas.microsoft.com/office/drawing/2014/main" id="{5DCAF18A-0893-8A41-AE4A-C8C1AC9471B2}"/>
                  </a:ext>
                </a:extLst>
              </p:cNvPr>
              <p:cNvSpPr/>
              <p:nvPr/>
            </p:nvSpPr>
            <p:spPr bwMode="auto">
              <a:xfrm>
                <a:off x="1264837" y="1165481"/>
                <a:ext cx="44163" cy="63647"/>
              </a:xfrm>
              <a:custGeom>
                <a:avLst/>
                <a:gdLst>
                  <a:gd name="T0" fmla="*/ 132 w 271"/>
                  <a:gd name="T1" fmla="*/ 384 h 384"/>
                  <a:gd name="T2" fmla="*/ 104 w 271"/>
                  <a:gd name="T3" fmla="*/ 365 h 384"/>
                  <a:gd name="T4" fmla="*/ 100 w 271"/>
                  <a:gd name="T5" fmla="*/ 339 h 384"/>
                  <a:gd name="T6" fmla="*/ 79 w 271"/>
                  <a:gd name="T7" fmla="*/ 315 h 384"/>
                  <a:gd name="T8" fmla="*/ 44 w 271"/>
                  <a:gd name="T9" fmla="*/ 320 h 384"/>
                  <a:gd name="T10" fmla="*/ 15 w 271"/>
                  <a:gd name="T11" fmla="*/ 292 h 384"/>
                  <a:gd name="T12" fmla="*/ 14 w 271"/>
                  <a:gd name="T13" fmla="*/ 267 h 384"/>
                  <a:gd name="T14" fmla="*/ 27 w 271"/>
                  <a:gd name="T15" fmla="*/ 241 h 384"/>
                  <a:gd name="T16" fmla="*/ 9 w 271"/>
                  <a:gd name="T17" fmla="*/ 196 h 384"/>
                  <a:gd name="T18" fmla="*/ 0 w 271"/>
                  <a:gd name="T19" fmla="*/ 155 h 384"/>
                  <a:gd name="T20" fmla="*/ 12 w 271"/>
                  <a:gd name="T21" fmla="*/ 110 h 384"/>
                  <a:gd name="T22" fmla="*/ 42 w 271"/>
                  <a:gd name="T23" fmla="*/ 90 h 384"/>
                  <a:gd name="T24" fmla="*/ 72 w 271"/>
                  <a:gd name="T25" fmla="*/ 49 h 384"/>
                  <a:gd name="T26" fmla="*/ 72 w 271"/>
                  <a:gd name="T27" fmla="*/ 29 h 384"/>
                  <a:gd name="T28" fmla="*/ 82 w 271"/>
                  <a:gd name="T29" fmla="*/ 4 h 384"/>
                  <a:gd name="T30" fmla="*/ 105 w 271"/>
                  <a:gd name="T31" fmla="*/ 0 h 384"/>
                  <a:gd name="T32" fmla="*/ 129 w 271"/>
                  <a:gd name="T33" fmla="*/ 12 h 384"/>
                  <a:gd name="T34" fmla="*/ 160 w 271"/>
                  <a:gd name="T35" fmla="*/ 20 h 384"/>
                  <a:gd name="T36" fmla="*/ 172 w 271"/>
                  <a:gd name="T37" fmla="*/ 54 h 384"/>
                  <a:gd name="T38" fmla="*/ 169 w 271"/>
                  <a:gd name="T39" fmla="*/ 110 h 384"/>
                  <a:gd name="T40" fmla="*/ 179 w 271"/>
                  <a:gd name="T41" fmla="*/ 127 h 384"/>
                  <a:gd name="T42" fmla="*/ 209 w 271"/>
                  <a:gd name="T43" fmla="*/ 140 h 384"/>
                  <a:gd name="T44" fmla="*/ 248 w 271"/>
                  <a:gd name="T45" fmla="*/ 180 h 384"/>
                  <a:gd name="T46" fmla="*/ 271 w 271"/>
                  <a:gd name="T47" fmla="*/ 180 h 384"/>
                  <a:gd name="T48" fmla="*/ 271 w 271"/>
                  <a:gd name="T49" fmla="*/ 198 h 384"/>
                  <a:gd name="T50" fmla="*/ 216 w 271"/>
                  <a:gd name="T51" fmla="*/ 230 h 384"/>
                  <a:gd name="T52" fmla="*/ 163 w 271"/>
                  <a:gd name="T53" fmla="*/ 253 h 384"/>
                  <a:gd name="T54" fmla="*/ 153 w 271"/>
                  <a:gd name="T55" fmla="*/ 276 h 384"/>
                  <a:gd name="T56" fmla="*/ 162 w 271"/>
                  <a:gd name="T57" fmla="*/ 307 h 384"/>
                  <a:gd name="T58" fmla="*/ 157 w 271"/>
                  <a:gd name="T59" fmla="*/ 347 h 384"/>
                  <a:gd name="T60" fmla="*/ 132 w 271"/>
                  <a:gd name="T61" fmla="*/ 384 h 384"/>
                  <a:gd name="T62" fmla="*/ 132 w 271"/>
                  <a:gd name="T63" fmla="*/ 384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1" h="384">
                    <a:moveTo>
                      <a:pt x="132" y="384"/>
                    </a:moveTo>
                    <a:lnTo>
                      <a:pt x="104" y="365"/>
                    </a:lnTo>
                    <a:lnTo>
                      <a:pt x="100" y="339"/>
                    </a:lnTo>
                    <a:lnTo>
                      <a:pt x="79" y="315"/>
                    </a:lnTo>
                    <a:lnTo>
                      <a:pt x="44" y="320"/>
                    </a:lnTo>
                    <a:lnTo>
                      <a:pt x="15" y="292"/>
                    </a:lnTo>
                    <a:lnTo>
                      <a:pt x="14" y="267"/>
                    </a:lnTo>
                    <a:lnTo>
                      <a:pt x="27" y="241"/>
                    </a:lnTo>
                    <a:lnTo>
                      <a:pt x="9" y="196"/>
                    </a:lnTo>
                    <a:lnTo>
                      <a:pt x="0" y="155"/>
                    </a:lnTo>
                    <a:lnTo>
                      <a:pt x="12" y="110"/>
                    </a:lnTo>
                    <a:lnTo>
                      <a:pt x="42" y="90"/>
                    </a:lnTo>
                    <a:lnTo>
                      <a:pt x="72" y="49"/>
                    </a:lnTo>
                    <a:lnTo>
                      <a:pt x="72" y="29"/>
                    </a:lnTo>
                    <a:lnTo>
                      <a:pt x="82" y="4"/>
                    </a:lnTo>
                    <a:lnTo>
                      <a:pt x="105" y="0"/>
                    </a:lnTo>
                    <a:lnTo>
                      <a:pt x="129" y="12"/>
                    </a:lnTo>
                    <a:lnTo>
                      <a:pt x="160" y="20"/>
                    </a:lnTo>
                    <a:lnTo>
                      <a:pt x="172" y="54"/>
                    </a:lnTo>
                    <a:lnTo>
                      <a:pt x="169" y="110"/>
                    </a:lnTo>
                    <a:lnTo>
                      <a:pt x="179" y="127"/>
                    </a:lnTo>
                    <a:lnTo>
                      <a:pt x="209" y="140"/>
                    </a:lnTo>
                    <a:lnTo>
                      <a:pt x="248" y="180"/>
                    </a:lnTo>
                    <a:lnTo>
                      <a:pt x="271" y="180"/>
                    </a:lnTo>
                    <a:lnTo>
                      <a:pt x="271" y="198"/>
                    </a:lnTo>
                    <a:lnTo>
                      <a:pt x="216" y="230"/>
                    </a:lnTo>
                    <a:lnTo>
                      <a:pt x="163" y="253"/>
                    </a:lnTo>
                    <a:lnTo>
                      <a:pt x="153" y="276"/>
                    </a:lnTo>
                    <a:lnTo>
                      <a:pt x="162" y="307"/>
                    </a:lnTo>
                    <a:lnTo>
                      <a:pt x="157" y="347"/>
                    </a:lnTo>
                    <a:lnTo>
                      <a:pt x="132" y="384"/>
                    </a:lnTo>
                    <a:lnTo>
                      <a:pt x="132" y="384"/>
                    </a:lnTo>
                    <a:close/>
                  </a:path>
                </a:pathLst>
              </a:custGeom>
              <a:solidFill>
                <a:schemeClr val="accent1">
                  <a:lumMod val="20000"/>
                  <a:lumOff val="80000"/>
                </a:schemeClr>
              </a:solidFill>
              <a:ln w="3175">
                <a:solidFill>
                  <a:schemeClr val="accent6"/>
                </a:solidFill>
                <a:prstDash val="solid"/>
                <a:round/>
                <a:headEnd/>
                <a:tailEnd/>
              </a:ln>
            </p:spPr>
            <p:txBody>
              <a:bodyPr anchor="ctr"/>
              <a:lstStyle/>
              <a:p>
                <a:pPr algn="ctr"/>
                <a:endParaRPr/>
              </a:p>
            </p:txBody>
          </p:sp>
        </p:grpSp>
        <p:grpSp>
          <p:nvGrpSpPr>
            <p:cNvPr id="18" name="iṧ1îdè">
              <a:extLst>
                <a:ext uri="{FF2B5EF4-FFF2-40B4-BE49-F238E27FC236}">
                  <a16:creationId xmlns:a16="http://schemas.microsoft.com/office/drawing/2014/main" id="{F4201F36-6D9F-0045-A166-1F6AA4BE6E71}"/>
                </a:ext>
              </a:extLst>
            </p:cNvPr>
            <p:cNvGrpSpPr/>
            <p:nvPr/>
          </p:nvGrpSpPr>
          <p:grpSpPr>
            <a:xfrm>
              <a:off x="6572268" y="1163807"/>
              <a:ext cx="675000" cy="675005"/>
              <a:chOff x="7209746" y="4153276"/>
              <a:chExt cx="675000" cy="675005"/>
            </a:xfrm>
          </p:grpSpPr>
          <p:sp>
            <p:nvSpPr>
              <p:cNvPr id="41" name="islíďe">
                <a:extLst>
                  <a:ext uri="{FF2B5EF4-FFF2-40B4-BE49-F238E27FC236}">
                    <a16:creationId xmlns:a16="http://schemas.microsoft.com/office/drawing/2014/main" id="{213F1FB9-10D9-1840-92EF-588A4DDA2A2E}"/>
                  </a:ext>
                </a:extLst>
              </p:cNvPr>
              <p:cNvSpPr/>
              <p:nvPr/>
            </p:nvSpPr>
            <p:spPr>
              <a:xfrm>
                <a:off x="7209746" y="4153276"/>
                <a:ext cx="675000" cy="675005"/>
              </a:xfrm>
              <a:prstGeom prst="ellipse">
                <a:avLst/>
              </a:prstGeom>
              <a:solidFill>
                <a:schemeClr val="accent1"/>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2" name="ïsliḍé">
                <a:extLst>
                  <a:ext uri="{FF2B5EF4-FFF2-40B4-BE49-F238E27FC236}">
                    <a16:creationId xmlns:a16="http://schemas.microsoft.com/office/drawing/2014/main" id="{23F6C6E5-47F8-6446-ACCB-CD2FB456FB36}"/>
                  </a:ext>
                </a:extLst>
              </p:cNvPr>
              <p:cNvSpPr/>
              <p:nvPr/>
            </p:nvSpPr>
            <p:spPr bwMode="auto">
              <a:xfrm>
                <a:off x="7375153" y="4322040"/>
                <a:ext cx="344185" cy="337474"/>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solidFill>
                  <a:schemeClr val="accent6"/>
                </a:solidFill>
              </a:ln>
            </p:spPr>
            <p:txBody>
              <a:bodyPr anchor="ctr"/>
              <a:lstStyle/>
              <a:p>
                <a:pPr algn="ctr"/>
                <a:endParaRPr/>
              </a:p>
            </p:txBody>
          </p:sp>
        </p:grpSp>
        <p:grpSp>
          <p:nvGrpSpPr>
            <p:cNvPr id="19" name="íṧ1ïḓè">
              <a:extLst>
                <a:ext uri="{FF2B5EF4-FFF2-40B4-BE49-F238E27FC236}">
                  <a16:creationId xmlns:a16="http://schemas.microsoft.com/office/drawing/2014/main" id="{FDDB9943-89CE-224A-AE4F-229CC7719CA1}"/>
                </a:ext>
              </a:extLst>
            </p:cNvPr>
            <p:cNvGrpSpPr/>
            <p:nvPr/>
          </p:nvGrpSpPr>
          <p:grpSpPr>
            <a:xfrm>
              <a:off x="6572268" y="2991582"/>
              <a:ext cx="675000" cy="675005"/>
              <a:chOff x="7209746" y="4153276"/>
              <a:chExt cx="675000" cy="675005"/>
            </a:xfrm>
          </p:grpSpPr>
          <p:sp>
            <p:nvSpPr>
              <p:cNvPr id="39" name="ïṩ1ídè">
                <a:extLst>
                  <a:ext uri="{FF2B5EF4-FFF2-40B4-BE49-F238E27FC236}">
                    <a16:creationId xmlns:a16="http://schemas.microsoft.com/office/drawing/2014/main" id="{6370F516-F616-874E-90C3-BEC077CE7CED}"/>
                  </a:ext>
                </a:extLst>
              </p:cNvPr>
              <p:cNvSpPr/>
              <p:nvPr/>
            </p:nvSpPr>
            <p:spPr>
              <a:xfrm>
                <a:off x="7209746" y="4153276"/>
                <a:ext cx="675000" cy="675005"/>
              </a:xfrm>
              <a:prstGeom prst="ellipse">
                <a:avLst/>
              </a:prstGeom>
              <a:solidFill>
                <a:schemeClr val="accent3"/>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0" name="ísļïḋê">
                <a:extLst>
                  <a:ext uri="{FF2B5EF4-FFF2-40B4-BE49-F238E27FC236}">
                    <a16:creationId xmlns:a16="http://schemas.microsoft.com/office/drawing/2014/main" id="{37D8F8B9-E538-2442-A3BA-B459F61DAA74}"/>
                  </a:ext>
                </a:extLst>
              </p:cNvPr>
              <p:cNvSpPr/>
              <p:nvPr/>
            </p:nvSpPr>
            <p:spPr bwMode="auto">
              <a:xfrm>
                <a:off x="7375153" y="4322040"/>
                <a:ext cx="344185" cy="337474"/>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solidFill>
                  <a:schemeClr val="accent6"/>
                </a:solidFill>
              </a:ln>
            </p:spPr>
            <p:txBody>
              <a:bodyPr anchor="ctr"/>
              <a:lstStyle/>
              <a:p>
                <a:pPr algn="ctr"/>
                <a:endParaRPr/>
              </a:p>
            </p:txBody>
          </p:sp>
        </p:grpSp>
        <p:grpSp>
          <p:nvGrpSpPr>
            <p:cNvPr id="20" name="îṥļîḍê">
              <a:extLst>
                <a:ext uri="{FF2B5EF4-FFF2-40B4-BE49-F238E27FC236}">
                  <a16:creationId xmlns:a16="http://schemas.microsoft.com/office/drawing/2014/main" id="{C882AAB3-3AC6-504C-A833-E565A807B866}"/>
                </a:ext>
              </a:extLst>
            </p:cNvPr>
            <p:cNvGrpSpPr/>
            <p:nvPr/>
          </p:nvGrpSpPr>
          <p:grpSpPr>
            <a:xfrm>
              <a:off x="6572268" y="4819357"/>
              <a:ext cx="675000" cy="675005"/>
              <a:chOff x="7209746" y="4153276"/>
              <a:chExt cx="675000" cy="675005"/>
            </a:xfrm>
          </p:grpSpPr>
          <p:sp>
            <p:nvSpPr>
              <p:cNvPr id="37" name="íṩľidé">
                <a:extLst>
                  <a:ext uri="{FF2B5EF4-FFF2-40B4-BE49-F238E27FC236}">
                    <a16:creationId xmlns:a16="http://schemas.microsoft.com/office/drawing/2014/main" id="{23072E7B-2416-D84B-BF40-33F93A94E346}"/>
                  </a:ext>
                </a:extLst>
              </p:cNvPr>
              <p:cNvSpPr/>
              <p:nvPr/>
            </p:nvSpPr>
            <p:spPr>
              <a:xfrm>
                <a:off x="7209746" y="4153276"/>
                <a:ext cx="675000" cy="675005"/>
              </a:xfrm>
              <a:prstGeom prst="ellipse">
                <a:avLst/>
              </a:prstGeom>
              <a:solidFill>
                <a:schemeClr val="accent2"/>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8" name="ïṡḻíḓê">
                <a:extLst>
                  <a:ext uri="{FF2B5EF4-FFF2-40B4-BE49-F238E27FC236}">
                    <a16:creationId xmlns:a16="http://schemas.microsoft.com/office/drawing/2014/main" id="{8660B7C1-CD71-F742-BF1D-D9A3A768F8DF}"/>
                  </a:ext>
                </a:extLst>
              </p:cNvPr>
              <p:cNvSpPr/>
              <p:nvPr/>
            </p:nvSpPr>
            <p:spPr bwMode="auto">
              <a:xfrm>
                <a:off x="7375153" y="4322040"/>
                <a:ext cx="344185" cy="337474"/>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solidFill>
                  <a:schemeClr val="accent6"/>
                </a:solidFill>
              </a:ln>
            </p:spPr>
            <p:txBody>
              <a:bodyPr anchor="ctr"/>
              <a:lstStyle/>
              <a:p>
                <a:pPr algn="ctr"/>
                <a:endParaRPr/>
              </a:p>
            </p:txBody>
          </p:sp>
        </p:grpSp>
        <p:cxnSp>
          <p:nvCxnSpPr>
            <p:cNvPr id="21" name="直接连接符 9">
              <a:extLst>
                <a:ext uri="{FF2B5EF4-FFF2-40B4-BE49-F238E27FC236}">
                  <a16:creationId xmlns:a16="http://schemas.microsoft.com/office/drawing/2014/main" id="{ADDE4B02-9D80-464E-ACD9-5A88DB0E726E}"/>
                </a:ext>
              </a:extLst>
            </p:cNvPr>
            <p:cNvCxnSpPr/>
            <p:nvPr/>
          </p:nvCxnSpPr>
          <p:spPr>
            <a:xfrm>
              <a:off x="6737675" y="2729674"/>
              <a:ext cx="4782813" cy="0"/>
            </a:xfrm>
            <a:prstGeom prst="line">
              <a:avLst/>
            </a:prstGeom>
            <a:ln w="3175" cap="rnd">
              <a:solidFill>
                <a:schemeClr val="accent6"/>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2" name="直接连接符 10">
              <a:extLst>
                <a:ext uri="{FF2B5EF4-FFF2-40B4-BE49-F238E27FC236}">
                  <a16:creationId xmlns:a16="http://schemas.microsoft.com/office/drawing/2014/main" id="{26358898-9DEB-3942-85D8-618EB0F26008}"/>
                </a:ext>
              </a:extLst>
            </p:cNvPr>
            <p:cNvCxnSpPr/>
            <p:nvPr/>
          </p:nvCxnSpPr>
          <p:spPr>
            <a:xfrm>
              <a:off x="6737675" y="4533074"/>
              <a:ext cx="4782813" cy="0"/>
            </a:xfrm>
            <a:prstGeom prst="line">
              <a:avLst/>
            </a:prstGeom>
            <a:ln w="3175" cap="rnd">
              <a:solidFill>
                <a:schemeClr val="accent6"/>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3" name="肘形连接符 8">
              <a:extLst>
                <a:ext uri="{FF2B5EF4-FFF2-40B4-BE49-F238E27FC236}">
                  <a16:creationId xmlns:a16="http://schemas.microsoft.com/office/drawing/2014/main" id="{61B6961F-83DE-0942-B2B5-EE94101C04DA}"/>
                </a:ext>
              </a:extLst>
            </p:cNvPr>
            <p:cNvCxnSpPr>
              <a:cxnSpLocks/>
              <a:stCxn id="30" idx="6"/>
              <a:endCxn id="41" idx="2"/>
            </p:cNvCxnSpPr>
            <p:nvPr/>
          </p:nvCxnSpPr>
          <p:spPr>
            <a:xfrm flipV="1">
              <a:off x="3267075" y="1501310"/>
              <a:ext cx="3305193" cy="1836311"/>
            </a:xfrm>
            <a:prstGeom prst="bentConnector3">
              <a:avLst>
                <a:gd name="adj1" fmla="val 50000"/>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4" name="肘形连接符 9">
              <a:extLst>
                <a:ext uri="{FF2B5EF4-FFF2-40B4-BE49-F238E27FC236}">
                  <a16:creationId xmlns:a16="http://schemas.microsoft.com/office/drawing/2014/main" id="{50B80F05-A1F5-E64A-AB0C-C0951FA7A894}"/>
                </a:ext>
              </a:extLst>
            </p:cNvPr>
            <p:cNvCxnSpPr>
              <a:cxnSpLocks/>
              <a:stCxn id="30" idx="6"/>
              <a:endCxn id="37" idx="2"/>
            </p:cNvCxnSpPr>
            <p:nvPr/>
          </p:nvCxnSpPr>
          <p:spPr>
            <a:xfrm>
              <a:off x="3267075" y="3337621"/>
              <a:ext cx="3305193" cy="1819239"/>
            </a:xfrm>
            <a:prstGeom prst="bentConnector3">
              <a:avLst>
                <a:gd name="adj1" fmla="val 50000"/>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
          <p:nvSpPr>
            <p:cNvPr id="25" name="iš1ïḋé">
              <a:extLst>
                <a:ext uri="{FF2B5EF4-FFF2-40B4-BE49-F238E27FC236}">
                  <a16:creationId xmlns:a16="http://schemas.microsoft.com/office/drawing/2014/main" id="{7A082E33-EEE4-3942-83BF-76FDA1E5DDF7}"/>
                </a:ext>
              </a:extLst>
            </p:cNvPr>
            <p:cNvSpPr/>
            <p:nvPr/>
          </p:nvSpPr>
          <p:spPr bwMode="auto">
            <a:xfrm>
              <a:off x="4825859" y="3205911"/>
              <a:ext cx="263420" cy="263420"/>
            </a:xfrm>
            <a:prstGeom prst="ellipse">
              <a:avLst/>
            </a:prstGeom>
            <a:solidFill>
              <a:schemeClr val="accent2"/>
            </a:solidFill>
            <a:ln w="28575">
              <a:solidFill>
                <a:schemeClr val="accent6"/>
              </a:solidFill>
              <a:round/>
              <a:headEnd/>
              <a:tailEnd/>
            </a:ln>
          </p:spPr>
          <p:txBody>
            <a:bodyPr anchor="ctr"/>
            <a:lstStyle/>
            <a:p>
              <a:pPr algn="ctr"/>
              <a:endParaRPr/>
            </a:p>
          </p:txBody>
        </p:sp>
        <p:grpSp>
          <p:nvGrpSpPr>
            <p:cNvPr id="26" name="iṩļïḍê">
              <a:extLst>
                <a:ext uri="{FF2B5EF4-FFF2-40B4-BE49-F238E27FC236}">
                  <a16:creationId xmlns:a16="http://schemas.microsoft.com/office/drawing/2014/main" id="{B09A3FD6-5C0A-8946-A0E4-EE692C86013B}"/>
                </a:ext>
              </a:extLst>
            </p:cNvPr>
            <p:cNvGrpSpPr/>
            <p:nvPr/>
          </p:nvGrpSpPr>
          <p:grpSpPr>
            <a:xfrm>
              <a:off x="7412675" y="1120740"/>
              <a:ext cx="4128914" cy="1464849"/>
              <a:chOff x="7412675" y="1120740"/>
              <a:chExt cx="4128914" cy="1464849"/>
            </a:xfrm>
          </p:grpSpPr>
          <p:sp>
            <p:nvSpPr>
              <p:cNvPr id="35" name="íśḻíďè">
                <a:extLst>
                  <a:ext uri="{FF2B5EF4-FFF2-40B4-BE49-F238E27FC236}">
                    <a16:creationId xmlns:a16="http://schemas.microsoft.com/office/drawing/2014/main" id="{40E95513-4D41-9C4D-9F0F-EB5BB0436340}"/>
                  </a:ext>
                </a:extLst>
              </p:cNvPr>
              <p:cNvSpPr txBox="1"/>
              <p:nvPr/>
            </p:nvSpPr>
            <p:spPr>
              <a:xfrm>
                <a:off x="7412675" y="1592560"/>
                <a:ext cx="4128914" cy="993029"/>
              </a:xfrm>
              <a:prstGeom prst="rect">
                <a:avLst/>
              </a:prstGeom>
              <a:noFill/>
              <a:ln>
                <a:solidFill>
                  <a:schemeClr val="accent6"/>
                </a:solidFill>
              </a:ln>
            </p:spPr>
            <p:txBody>
              <a:bodyPr wrap="square" lIns="90000" tIns="46800" rIns="90000" bIns="46800">
                <a:normAutofit/>
              </a:bodyPr>
              <a:lstStyle/>
              <a:p>
                <a:pPr>
                  <a:lnSpc>
                    <a:spcPct val="130000"/>
                  </a:lnSpc>
                </a:pPr>
                <a:endParaRPr lang="en-US" altLang="zh-CN" sz="900" dirty="0"/>
              </a:p>
            </p:txBody>
          </p:sp>
          <p:sp>
            <p:nvSpPr>
              <p:cNvPr id="36" name="îṧḻîḍê">
                <a:extLst>
                  <a:ext uri="{FF2B5EF4-FFF2-40B4-BE49-F238E27FC236}">
                    <a16:creationId xmlns:a16="http://schemas.microsoft.com/office/drawing/2014/main" id="{83EE58EE-ACB2-0943-B87C-99E3E65E30B3}"/>
                  </a:ext>
                </a:extLst>
              </p:cNvPr>
              <p:cNvSpPr txBox="1"/>
              <p:nvPr/>
            </p:nvSpPr>
            <p:spPr>
              <a:xfrm>
                <a:off x="7412675" y="1120740"/>
                <a:ext cx="4128914" cy="471820"/>
              </a:xfrm>
              <a:prstGeom prst="rect">
                <a:avLst/>
              </a:prstGeom>
              <a:noFill/>
              <a:ln>
                <a:solidFill>
                  <a:schemeClr val="accent6"/>
                </a:solidFill>
              </a:ln>
            </p:spPr>
            <p:txBody>
              <a:bodyPr wrap="square" anchor="ctr">
                <a:normAutofit/>
              </a:bodyPr>
              <a:lstStyle/>
              <a:p>
                <a:endParaRPr lang="en-US" altLang="zh-CN" sz="1400" b="1" dirty="0">
                  <a:solidFill>
                    <a:schemeClr val="accent1"/>
                  </a:solidFill>
                </a:endParaRPr>
              </a:p>
            </p:txBody>
          </p:sp>
        </p:grpSp>
        <p:grpSp>
          <p:nvGrpSpPr>
            <p:cNvPr id="27" name="iṣļïďê">
              <a:extLst>
                <a:ext uri="{FF2B5EF4-FFF2-40B4-BE49-F238E27FC236}">
                  <a16:creationId xmlns:a16="http://schemas.microsoft.com/office/drawing/2014/main" id="{409DF0D8-FC46-794B-ACC3-0A99841D2202}"/>
                </a:ext>
              </a:extLst>
            </p:cNvPr>
            <p:cNvGrpSpPr/>
            <p:nvPr/>
          </p:nvGrpSpPr>
          <p:grpSpPr>
            <a:xfrm>
              <a:off x="7412675" y="2988915"/>
              <a:ext cx="4128914" cy="1452266"/>
              <a:chOff x="7412675" y="1133323"/>
              <a:chExt cx="4128914" cy="1452266"/>
            </a:xfrm>
          </p:grpSpPr>
          <p:sp>
            <p:nvSpPr>
              <p:cNvPr id="33" name="î$ḻíďé">
                <a:extLst>
                  <a:ext uri="{FF2B5EF4-FFF2-40B4-BE49-F238E27FC236}">
                    <a16:creationId xmlns:a16="http://schemas.microsoft.com/office/drawing/2014/main" id="{2C4AF231-A604-C041-B611-F68DC56F787A}"/>
                  </a:ext>
                </a:extLst>
              </p:cNvPr>
              <p:cNvSpPr txBox="1"/>
              <p:nvPr/>
            </p:nvSpPr>
            <p:spPr>
              <a:xfrm>
                <a:off x="7412675" y="1592560"/>
                <a:ext cx="4128914" cy="993029"/>
              </a:xfrm>
              <a:prstGeom prst="rect">
                <a:avLst/>
              </a:prstGeom>
              <a:noFill/>
              <a:ln>
                <a:solidFill>
                  <a:schemeClr val="accent6"/>
                </a:solidFill>
              </a:ln>
            </p:spPr>
            <p:txBody>
              <a:bodyPr wrap="square" lIns="90000" tIns="46800" rIns="90000" bIns="46800">
                <a:normAutofit/>
              </a:bodyPr>
              <a:lstStyle/>
              <a:p>
                <a:pPr>
                  <a:lnSpc>
                    <a:spcPct val="130000"/>
                  </a:lnSpc>
                </a:pPr>
                <a:endParaRPr lang="en-US" altLang="zh-CN" sz="900" dirty="0"/>
              </a:p>
            </p:txBody>
          </p:sp>
          <p:sp>
            <p:nvSpPr>
              <p:cNvPr id="34" name="îş1îḋe">
                <a:extLst>
                  <a:ext uri="{FF2B5EF4-FFF2-40B4-BE49-F238E27FC236}">
                    <a16:creationId xmlns:a16="http://schemas.microsoft.com/office/drawing/2014/main" id="{31390725-7411-494D-AD3F-96742566DF43}"/>
                  </a:ext>
                </a:extLst>
              </p:cNvPr>
              <p:cNvSpPr txBox="1"/>
              <p:nvPr/>
            </p:nvSpPr>
            <p:spPr>
              <a:xfrm>
                <a:off x="7412675" y="1133323"/>
                <a:ext cx="4128914" cy="471820"/>
              </a:xfrm>
              <a:prstGeom prst="rect">
                <a:avLst/>
              </a:prstGeom>
              <a:noFill/>
              <a:ln>
                <a:solidFill>
                  <a:schemeClr val="accent6"/>
                </a:solidFill>
              </a:ln>
            </p:spPr>
            <p:txBody>
              <a:bodyPr wrap="square" anchor="ctr">
                <a:normAutofit/>
              </a:bodyPr>
              <a:lstStyle/>
              <a:p>
                <a:r>
                  <a:rPr lang="zh-CN" altLang="zh-CN" dirty="0">
                    <a:latin typeface="SimSun" panose="02010600030101010101" pitchFamily="2" charset="-122"/>
                    <a:ea typeface="SimSun" panose="02010600030101010101" pitchFamily="2" charset="-122"/>
                  </a:rPr>
                  <a:t>德国的过度哲学精神</a:t>
                </a:r>
                <a:r>
                  <a:rPr lang="zh-CN" altLang="zh-CN" sz="1400" dirty="0">
                    <a:latin typeface="SimSun" panose="02010600030101010101" pitchFamily="2" charset="-122"/>
                    <a:ea typeface="SimSun" panose="02010600030101010101" pitchFamily="2" charset="-122"/>
                  </a:rPr>
                  <a:t> </a:t>
                </a:r>
                <a:endParaRPr lang="en-US" altLang="zh-CN" sz="1400" b="1" dirty="0">
                  <a:solidFill>
                    <a:schemeClr val="accent3"/>
                  </a:solidFill>
                  <a:latin typeface="SimSun" panose="02010600030101010101" pitchFamily="2" charset="-122"/>
                  <a:ea typeface="SimSun" panose="02010600030101010101" pitchFamily="2" charset="-122"/>
                </a:endParaRPr>
              </a:p>
            </p:txBody>
          </p:sp>
        </p:grpSp>
        <p:grpSp>
          <p:nvGrpSpPr>
            <p:cNvPr id="28" name="iṣḻídè">
              <a:extLst>
                <a:ext uri="{FF2B5EF4-FFF2-40B4-BE49-F238E27FC236}">
                  <a16:creationId xmlns:a16="http://schemas.microsoft.com/office/drawing/2014/main" id="{1B5C6F08-B4BD-7D44-8F96-925E1854FC0A}"/>
                </a:ext>
              </a:extLst>
            </p:cNvPr>
            <p:cNvGrpSpPr/>
            <p:nvPr/>
          </p:nvGrpSpPr>
          <p:grpSpPr>
            <a:xfrm>
              <a:off x="7412675" y="4767725"/>
              <a:ext cx="4128914" cy="1464849"/>
              <a:chOff x="7412675" y="1120740"/>
              <a:chExt cx="4128914" cy="1464849"/>
            </a:xfrm>
          </p:grpSpPr>
          <p:sp>
            <p:nvSpPr>
              <p:cNvPr id="31" name="îṣḷiḋe">
                <a:extLst>
                  <a:ext uri="{FF2B5EF4-FFF2-40B4-BE49-F238E27FC236}">
                    <a16:creationId xmlns:a16="http://schemas.microsoft.com/office/drawing/2014/main" id="{9139E6F5-513D-664C-8C50-20AEFE5A3D18}"/>
                  </a:ext>
                </a:extLst>
              </p:cNvPr>
              <p:cNvSpPr txBox="1"/>
              <p:nvPr/>
            </p:nvSpPr>
            <p:spPr>
              <a:xfrm>
                <a:off x="7412675" y="1592560"/>
                <a:ext cx="4128914" cy="993029"/>
              </a:xfrm>
              <a:prstGeom prst="rect">
                <a:avLst/>
              </a:prstGeom>
              <a:noFill/>
              <a:ln>
                <a:solidFill>
                  <a:schemeClr val="accent6"/>
                </a:solidFill>
              </a:ln>
            </p:spPr>
            <p:txBody>
              <a:bodyPr wrap="square" lIns="90000" tIns="46800" rIns="90000" bIns="46800">
                <a:normAutofit/>
              </a:bodyPr>
              <a:lstStyle/>
              <a:p>
                <a:pPr>
                  <a:lnSpc>
                    <a:spcPct val="130000"/>
                  </a:lnSpc>
                </a:pPr>
                <a:endParaRPr lang="en-US" altLang="zh-CN" sz="1100" dirty="0">
                  <a:latin typeface="Hiragino Sans GB W3" panose="020B0300000000000000" pitchFamily="34" charset="-128"/>
                  <a:ea typeface="Hiragino Sans GB W3" panose="020B0300000000000000" pitchFamily="34" charset="-128"/>
                  <a:cs typeface="Yuppy SC" panose="020F0603040207020204" pitchFamily="34" charset="-122"/>
                </a:endParaRPr>
              </a:p>
              <a:p>
                <a:pPr>
                  <a:lnSpc>
                    <a:spcPct val="130000"/>
                  </a:lnSpc>
                </a:pPr>
                <a:r>
                  <a:rPr lang="zh-CN" altLang="zh-CN" sz="1100" dirty="0">
                    <a:latin typeface="Hiragino Sans GB W3" panose="020B0300000000000000" pitchFamily="34" charset="-128"/>
                    <a:ea typeface="Hiragino Sans GB W3" panose="020B0300000000000000" pitchFamily="34" charset="-128"/>
                    <a:cs typeface="Yuppy SC" panose="020F0603040207020204" pitchFamily="34" charset="-122"/>
                  </a:rPr>
                  <a:t>需要综合阅读的方法来补充</a:t>
                </a:r>
                <a:r>
                  <a:rPr lang="zh-CN" altLang="en-US" sz="1100" dirty="0">
                    <a:latin typeface="Hiragino Sans GB W3" panose="020B0300000000000000" pitchFamily="34" charset="-128"/>
                    <a:ea typeface="Hiragino Sans GB W3" panose="020B0300000000000000" pitchFamily="34" charset="-128"/>
                    <a:cs typeface="Yuppy SC" panose="020F0603040207020204" pitchFamily="34" charset="-122"/>
                  </a:rPr>
                  <a:t>精读</a:t>
                </a:r>
                <a:r>
                  <a:rPr lang="zh-CN" altLang="zh-CN" sz="1100" dirty="0">
                    <a:latin typeface="Hiragino Sans GB W3" panose="020B0300000000000000" pitchFamily="34" charset="-128"/>
                    <a:ea typeface="Hiragino Sans GB W3" panose="020B0300000000000000" pitchFamily="34" charset="-128"/>
                    <a:cs typeface="Yuppy SC" panose="020F0603040207020204" pitchFamily="34" charset="-122"/>
                  </a:rPr>
                  <a:t>，使得能够将文本和作者的特征视为一个整体</a:t>
                </a:r>
                <a:endParaRPr lang="en-US" altLang="zh-CN" sz="1100" dirty="0">
                  <a:latin typeface="Hiragino Sans GB W3" panose="020B0300000000000000" pitchFamily="34" charset="-128"/>
                  <a:ea typeface="Hiragino Sans GB W3" panose="020B0300000000000000" pitchFamily="34" charset="-128"/>
                  <a:cs typeface="Yuppy SC" panose="020F0603040207020204" pitchFamily="34" charset="-122"/>
                </a:endParaRPr>
              </a:p>
            </p:txBody>
          </p:sp>
          <p:sp>
            <p:nvSpPr>
              <p:cNvPr id="32" name="íṣḻiḑê">
                <a:extLst>
                  <a:ext uri="{FF2B5EF4-FFF2-40B4-BE49-F238E27FC236}">
                    <a16:creationId xmlns:a16="http://schemas.microsoft.com/office/drawing/2014/main" id="{7FFEFC28-B890-8E49-93AB-B5DA86FE2C7D}"/>
                  </a:ext>
                </a:extLst>
              </p:cNvPr>
              <p:cNvSpPr txBox="1"/>
              <p:nvPr/>
            </p:nvSpPr>
            <p:spPr>
              <a:xfrm>
                <a:off x="7412675" y="1120740"/>
                <a:ext cx="4128914" cy="471820"/>
              </a:xfrm>
              <a:prstGeom prst="rect">
                <a:avLst/>
              </a:prstGeom>
              <a:noFill/>
              <a:ln>
                <a:solidFill>
                  <a:schemeClr val="accent6"/>
                </a:solidFill>
              </a:ln>
            </p:spPr>
            <p:txBody>
              <a:bodyPr wrap="square" anchor="ctr">
                <a:normAutofit/>
              </a:bodyPr>
              <a:lstStyle/>
              <a:p>
                <a:r>
                  <a:rPr lang="zh-CN" altLang="en-US" dirty="0">
                    <a:latin typeface="SimSun" panose="02010600030101010101" pitchFamily="2" charset="-122"/>
                    <a:ea typeface="SimSun" panose="02010600030101010101" pitchFamily="2" charset="-122"/>
                  </a:rPr>
                  <a:t>对</a:t>
                </a:r>
                <a:r>
                  <a:rPr lang="zh-CN" altLang="zh-CN" dirty="0">
                    <a:latin typeface="SimSun" panose="02010600030101010101" pitchFamily="2" charset="-122"/>
                    <a:ea typeface="SimSun" panose="02010600030101010101" pitchFamily="2" charset="-122"/>
                  </a:rPr>
                  <a:t>文本和作者</a:t>
                </a:r>
                <a:r>
                  <a:rPr lang="zh-CN" altLang="en-US" dirty="0">
                    <a:latin typeface="SimSun" panose="02010600030101010101" pitchFamily="2" charset="-122"/>
                    <a:ea typeface="SimSun" panose="02010600030101010101" pitchFamily="2" charset="-122"/>
                  </a:rPr>
                  <a:t>的</a:t>
                </a:r>
                <a:r>
                  <a:rPr lang="zh-CN" altLang="zh-CN" dirty="0">
                    <a:latin typeface="SimSun" panose="02010600030101010101" pitchFamily="2" charset="-122"/>
                    <a:ea typeface="SimSun" panose="02010600030101010101" pitchFamily="2" charset="-122"/>
                  </a:rPr>
                  <a:t>理解不够</a:t>
                </a:r>
                <a:r>
                  <a:rPr lang="zh-CN" altLang="zh-CN" sz="1400" dirty="0">
                    <a:latin typeface="SimSun" panose="02010600030101010101" pitchFamily="2" charset="-122"/>
                    <a:ea typeface="SimSun" panose="02010600030101010101" pitchFamily="2" charset="-122"/>
                  </a:rPr>
                  <a:t> </a:t>
                </a:r>
                <a:endParaRPr lang="en-US" altLang="zh-CN" sz="1400" b="1" dirty="0">
                  <a:solidFill>
                    <a:schemeClr val="accent2"/>
                  </a:solidFill>
                  <a:latin typeface="SimSun" panose="02010600030101010101" pitchFamily="2" charset="-122"/>
                  <a:ea typeface="SimSun" panose="02010600030101010101" pitchFamily="2" charset="-122"/>
                </a:endParaRPr>
              </a:p>
            </p:txBody>
          </p:sp>
        </p:grpSp>
        <p:cxnSp>
          <p:nvCxnSpPr>
            <p:cNvPr id="29" name="肘形连接符 201">
              <a:extLst>
                <a:ext uri="{FF2B5EF4-FFF2-40B4-BE49-F238E27FC236}">
                  <a16:creationId xmlns:a16="http://schemas.microsoft.com/office/drawing/2014/main" id="{9A51CB75-653F-6B46-A5B3-89845B0079B1}"/>
                </a:ext>
              </a:extLst>
            </p:cNvPr>
            <p:cNvCxnSpPr>
              <a:cxnSpLocks/>
              <a:stCxn id="30" idx="6"/>
              <a:endCxn id="39" idx="2"/>
            </p:cNvCxnSpPr>
            <p:nvPr/>
          </p:nvCxnSpPr>
          <p:spPr>
            <a:xfrm flipV="1">
              <a:off x="3267075" y="3329085"/>
              <a:ext cx="3305193" cy="8536"/>
            </a:xfrm>
            <a:prstGeom prst="bentConnector3">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
          <p:nvSpPr>
            <p:cNvPr id="30" name="ïşľiḋè">
              <a:extLst>
                <a:ext uri="{FF2B5EF4-FFF2-40B4-BE49-F238E27FC236}">
                  <a16:creationId xmlns:a16="http://schemas.microsoft.com/office/drawing/2014/main" id="{012094B8-B141-5342-A074-32D0670DF527}"/>
                </a:ext>
              </a:extLst>
            </p:cNvPr>
            <p:cNvSpPr/>
            <p:nvPr/>
          </p:nvSpPr>
          <p:spPr>
            <a:xfrm>
              <a:off x="2569667" y="2988915"/>
              <a:ext cx="697408" cy="697412"/>
            </a:xfrm>
            <a:prstGeom prst="ellipse">
              <a:avLst/>
            </a:prstGeom>
            <a:solidFill>
              <a:schemeClr val="tx2"/>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zh-CN" altLang="en-US" sz="1600" dirty="0"/>
                <a:t>背景</a:t>
              </a:r>
              <a:endParaRPr lang="en-US" altLang="zh-CN" sz="1600" dirty="0"/>
            </a:p>
          </p:txBody>
        </p:sp>
      </p:grpSp>
      <p:sp>
        <p:nvSpPr>
          <p:cNvPr id="124" name="文本框 123">
            <a:extLst>
              <a:ext uri="{FF2B5EF4-FFF2-40B4-BE49-F238E27FC236}">
                <a16:creationId xmlns:a16="http://schemas.microsoft.com/office/drawing/2014/main" id="{C2950C59-92A8-7445-8480-6750B369399E}"/>
              </a:ext>
            </a:extLst>
          </p:cNvPr>
          <p:cNvSpPr txBox="1"/>
          <p:nvPr/>
        </p:nvSpPr>
        <p:spPr>
          <a:xfrm>
            <a:off x="5862655" y="1948568"/>
            <a:ext cx="6573642" cy="369332"/>
          </a:xfrm>
          <a:prstGeom prst="rect">
            <a:avLst/>
          </a:prstGeom>
          <a:noFill/>
        </p:spPr>
        <p:txBody>
          <a:bodyPr wrap="square">
            <a:spAutoFit/>
          </a:bodyPr>
          <a:lstStyle/>
          <a:p>
            <a:r>
              <a:rPr lang="zh-CN" altLang="en-US" sz="1800" kern="0" dirty="0">
                <a:effectLst/>
                <a:ea typeface="宋体" panose="02010600030101010101" pitchFamily="2" charset="-122"/>
                <a:cs typeface="宋体" panose="02010600030101010101" pitchFamily="2" charset="-122"/>
              </a:rPr>
              <a:t>法国</a:t>
            </a:r>
            <a:r>
              <a:rPr lang="zh-CN" altLang="zh-CN" sz="1800" kern="0" dirty="0">
                <a:effectLst/>
                <a:ea typeface="宋体" panose="02010600030101010101" pitchFamily="2" charset="-122"/>
                <a:cs typeface="宋体" panose="02010600030101010101" pitchFamily="2" charset="-122"/>
              </a:rPr>
              <a:t>作为早期科学知识的中心</a:t>
            </a:r>
            <a:r>
              <a:rPr lang="zh-CN" altLang="zh-CN" dirty="0">
                <a:effectLst/>
              </a:rPr>
              <a:t> </a:t>
            </a:r>
            <a:endParaRPr lang="zh-CN" altLang="en-US" dirty="0"/>
          </a:p>
        </p:txBody>
      </p:sp>
      <p:sp>
        <p:nvSpPr>
          <p:cNvPr id="126" name="文本框 125">
            <a:extLst>
              <a:ext uri="{FF2B5EF4-FFF2-40B4-BE49-F238E27FC236}">
                <a16:creationId xmlns:a16="http://schemas.microsoft.com/office/drawing/2014/main" id="{77865F06-8CB2-0D4D-B018-6832310D762A}"/>
              </a:ext>
            </a:extLst>
          </p:cNvPr>
          <p:cNvSpPr txBox="1"/>
          <p:nvPr/>
        </p:nvSpPr>
        <p:spPr>
          <a:xfrm>
            <a:off x="5862655" y="4225049"/>
            <a:ext cx="3961569" cy="430887"/>
          </a:xfrm>
          <a:prstGeom prst="rect">
            <a:avLst/>
          </a:prstGeom>
          <a:noFill/>
        </p:spPr>
        <p:txBody>
          <a:bodyPr wrap="square">
            <a:spAutoFit/>
          </a:bodyPr>
          <a:lstStyle/>
          <a:p>
            <a:endParaRPr lang="en-US" altLang="zh-CN" sz="1100" kern="0" dirty="0">
              <a:effectLst/>
              <a:latin typeface="Hiragino Sans GB W3" panose="020B0300000000000000" pitchFamily="34" charset="-128"/>
              <a:ea typeface="Hiragino Sans GB W3" panose="020B0300000000000000" pitchFamily="34" charset="-128"/>
              <a:cs typeface="宋体" panose="02010600030101010101" pitchFamily="2" charset="-122"/>
            </a:endParaRPr>
          </a:p>
          <a:p>
            <a:r>
              <a:rPr lang="zh-CN" altLang="zh-CN" sz="1100" kern="0" dirty="0">
                <a:effectLst/>
                <a:latin typeface="Hiragino Sans GB W3" panose="020B0300000000000000" pitchFamily="34" charset="-128"/>
                <a:ea typeface="Hiragino Sans GB W3" panose="020B0300000000000000" pitchFamily="34" charset="-128"/>
                <a:cs typeface="宋体" panose="02010600030101010101" pitchFamily="2" charset="-122"/>
              </a:rPr>
              <a:t>歌德的科学（甚至是德国科学）发现被轻易忽略</a:t>
            </a:r>
            <a:r>
              <a:rPr lang="zh-CN" altLang="zh-CN" sz="1100" dirty="0">
                <a:effectLst/>
                <a:latin typeface="Hiragino Sans GB W3" panose="020B0300000000000000" pitchFamily="34" charset="-128"/>
                <a:ea typeface="Hiragino Sans GB W3" panose="020B0300000000000000" pitchFamily="34" charset="-128"/>
              </a:rPr>
              <a:t> </a:t>
            </a:r>
            <a:endParaRPr lang="zh-CN" altLang="en-US" sz="1100" dirty="0">
              <a:latin typeface="Hiragino Sans GB W3" panose="020B0300000000000000" pitchFamily="34" charset="-128"/>
              <a:ea typeface="Hiragino Sans GB W3" panose="020B0300000000000000" pitchFamily="34" charset="-128"/>
            </a:endParaRPr>
          </a:p>
        </p:txBody>
      </p:sp>
      <p:sp>
        <p:nvSpPr>
          <p:cNvPr id="128" name="文本框 127">
            <a:extLst>
              <a:ext uri="{FF2B5EF4-FFF2-40B4-BE49-F238E27FC236}">
                <a16:creationId xmlns:a16="http://schemas.microsoft.com/office/drawing/2014/main" id="{BC319466-A60D-B942-94E8-32DB03F17A20}"/>
              </a:ext>
            </a:extLst>
          </p:cNvPr>
          <p:cNvSpPr txBox="1"/>
          <p:nvPr/>
        </p:nvSpPr>
        <p:spPr>
          <a:xfrm>
            <a:off x="5918449" y="2523184"/>
            <a:ext cx="4017326" cy="261610"/>
          </a:xfrm>
          <a:prstGeom prst="rect">
            <a:avLst/>
          </a:prstGeom>
          <a:noFill/>
        </p:spPr>
        <p:txBody>
          <a:bodyPr wrap="square">
            <a:spAutoFit/>
          </a:bodyPr>
          <a:lstStyle/>
          <a:p>
            <a:r>
              <a:rPr lang="zh-CN" altLang="zh-CN" sz="1100" kern="0" dirty="0">
                <a:effectLst/>
                <a:latin typeface="Hiragino Sans GB W3" panose="020B0300000000000000" pitchFamily="34" charset="-128"/>
                <a:ea typeface="Hiragino Sans GB W3" panose="020B0300000000000000" pitchFamily="34" charset="-128"/>
                <a:cs typeface="宋体" panose="02010600030101010101" pitchFamily="2" charset="-122"/>
              </a:rPr>
              <a:t>法国认为德国不适合科学而与之保持距离</a:t>
            </a:r>
            <a:r>
              <a:rPr lang="zh-CN" altLang="zh-CN" sz="1100" dirty="0">
                <a:effectLst/>
                <a:latin typeface="Hiragino Sans GB W3" panose="020B0300000000000000" pitchFamily="34" charset="-128"/>
                <a:ea typeface="Hiragino Sans GB W3" panose="020B0300000000000000" pitchFamily="34" charset="-128"/>
              </a:rPr>
              <a:t> </a:t>
            </a:r>
            <a:endParaRPr lang="zh-CN" altLang="en-US" sz="1100" dirty="0">
              <a:latin typeface="Hiragino Sans GB W3" panose="020B0300000000000000" pitchFamily="34" charset="-128"/>
              <a:ea typeface="Hiragino Sans GB W3" panose="020B0300000000000000" pitchFamily="34" charset="-128"/>
            </a:endParaRPr>
          </a:p>
        </p:txBody>
      </p:sp>
    </p:spTree>
    <p:extLst>
      <p:ext uri="{BB962C8B-B14F-4D97-AF65-F5344CB8AC3E}">
        <p14:creationId xmlns:p14="http://schemas.microsoft.com/office/powerpoint/2010/main" val="2337772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251ADF4-513A-48B9-ACB8-453AE6CE7D71}"/>
              </a:ext>
            </a:extLst>
          </p:cNvPr>
          <p:cNvSpPr>
            <a:spLocks noGrp="1"/>
          </p:cNvSpPr>
          <p:nvPr>
            <p:ph type="sldNum" sz="quarter" idx="12"/>
          </p:nvPr>
        </p:nvSpPr>
        <p:spPr/>
        <p:txBody>
          <a:bodyPr/>
          <a:lstStyle/>
          <a:p>
            <a:fld id="{5DD3DB80-B894-403A-B48E-6FDC1A72010E}" type="slidenum">
              <a:rPr lang="zh-CN" altLang="en-US" smtClean="0"/>
              <a:pPr/>
              <a:t>8</a:t>
            </a:fld>
            <a:endParaRPr lang="zh-CN" altLang="en-US"/>
          </a:p>
        </p:txBody>
      </p:sp>
      <p:sp>
        <p:nvSpPr>
          <p:cNvPr id="35" name="iṡ1íḋe">
            <a:extLst>
              <a:ext uri="{FF2B5EF4-FFF2-40B4-BE49-F238E27FC236}">
                <a16:creationId xmlns:a16="http://schemas.microsoft.com/office/drawing/2014/main" id="{499F34F3-D31A-D149-A0B2-BC7F3B9125A7}"/>
              </a:ext>
            </a:extLst>
          </p:cNvPr>
          <p:cNvSpPr/>
          <p:nvPr/>
        </p:nvSpPr>
        <p:spPr>
          <a:xfrm>
            <a:off x="-11552" y="1"/>
            <a:ext cx="12215105" cy="15388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36" name="标题 1">
            <a:extLst>
              <a:ext uri="{FF2B5EF4-FFF2-40B4-BE49-F238E27FC236}">
                <a16:creationId xmlns:a16="http://schemas.microsoft.com/office/drawing/2014/main" id="{0DCE6292-0899-A843-8ACA-A53DADB79713}"/>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sp>
        <p:nvSpPr>
          <p:cNvPr id="60" name="文本框 59">
            <a:extLst>
              <a:ext uri="{FF2B5EF4-FFF2-40B4-BE49-F238E27FC236}">
                <a16:creationId xmlns:a16="http://schemas.microsoft.com/office/drawing/2014/main" id="{802E53F9-9CD2-C940-AAB5-B87B02D24802}"/>
              </a:ext>
            </a:extLst>
          </p:cNvPr>
          <p:cNvSpPr txBox="1"/>
          <p:nvPr/>
        </p:nvSpPr>
        <p:spPr>
          <a:xfrm>
            <a:off x="2837224" y="1652563"/>
            <a:ext cx="6110868" cy="400110"/>
          </a:xfrm>
          <a:prstGeom prst="rect">
            <a:avLst/>
          </a:prstGeom>
          <a:noFill/>
        </p:spPr>
        <p:txBody>
          <a:bodyPr wrap="square">
            <a:spAutoFit/>
          </a:bodyPr>
          <a:lstStyle/>
          <a:p>
            <a:pPr algn="ctr"/>
            <a:r>
              <a:rPr lang="zh-CN" altLang="zh-CN" sz="2000" b="1" kern="0" dirty="0">
                <a:effectLst/>
                <a:latin typeface="+mj-lt"/>
                <a:ea typeface="宋体" panose="02010600030101010101" pitchFamily="2" charset="-122"/>
                <a:cs typeface="宋体" panose="02010600030101010101" pitchFamily="2" charset="-122"/>
              </a:rPr>
              <a:t>数据和分类过程</a:t>
            </a:r>
            <a:r>
              <a:rPr lang="zh-CN" altLang="en-US" sz="2000" b="1" kern="0" dirty="0">
                <a:effectLst/>
                <a:latin typeface="+mj-lt"/>
                <a:ea typeface="宋体" panose="02010600030101010101" pitchFamily="2" charset="-122"/>
                <a:cs typeface="宋体" panose="02010600030101010101" pitchFamily="2" charset="-122"/>
              </a:rPr>
              <a:t>（一）</a:t>
            </a:r>
            <a:r>
              <a:rPr lang="zh-CN" altLang="zh-CN" sz="2000" b="1" dirty="0">
                <a:effectLst/>
                <a:latin typeface="+mj-lt"/>
              </a:rPr>
              <a:t> </a:t>
            </a:r>
            <a:endParaRPr lang="zh-CN" altLang="en-US" sz="2000" b="1" dirty="0">
              <a:latin typeface="+mj-lt"/>
            </a:endParaRPr>
          </a:p>
        </p:txBody>
      </p:sp>
      <p:grpSp>
        <p:nvGrpSpPr>
          <p:cNvPr id="61" name="5e2be37c-4858-40e5-9ddd-560b0c7e30ef"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E6DCA19E-F045-0542-B8F5-8FBB410E5EE9}"/>
              </a:ext>
            </a:extLst>
          </p:cNvPr>
          <p:cNvGrpSpPr>
            <a:grpSpLocks noChangeAspect="1"/>
          </p:cNvGrpSpPr>
          <p:nvPr>
            <p:custDataLst>
              <p:tags r:id="rId1"/>
            </p:custDataLst>
          </p:nvPr>
        </p:nvGrpSpPr>
        <p:grpSpPr>
          <a:xfrm>
            <a:off x="1093410" y="1980403"/>
            <a:ext cx="9917151" cy="3242341"/>
            <a:chOff x="0" y="1803782"/>
            <a:chExt cx="12192000" cy="3986086"/>
          </a:xfrm>
        </p:grpSpPr>
        <p:cxnSp>
          <p:nvCxnSpPr>
            <p:cNvPr id="62" name="直接连接符 5">
              <a:extLst>
                <a:ext uri="{FF2B5EF4-FFF2-40B4-BE49-F238E27FC236}">
                  <a16:creationId xmlns:a16="http://schemas.microsoft.com/office/drawing/2014/main" id="{9A3FBC40-C117-8F42-B871-72FCDB532260}"/>
                </a:ext>
              </a:extLst>
            </p:cNvPr>
            <p:cNvCxnSpPr/>
            <p:nvPr/>
          </p:nvCxnSpPr>
          <p:spPr>
            <a:xfrm>
              <a:off x="0" y="2826476"/>
              <a:ext cx="12192000" cy="0"/>
            </a:xfrm>
            <a:prstGeom prst="line">
              <a:avLst/>
            </a:prstGeom>
            <a:solidFill>
              <a:srgbClr val="2B3944"/>
            </a:solidFill>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63" name="îṣľîḋê">
              <a:extLst>
                <a:ext uri="{FF2B5EF4-FFF2-40B4-BE49-F238E27FC236}">
                  <a16:creationId xmlns:a16="http://schemas.microsoft.com/office/drawing/2014/main" id="{EFA06DAC-901C-2D42-A29D-4F72511C5A6D}"/>
                </a:ext>
              </a:extLst>
            </p:cNvPr>
            <p:cNvSpPr/>
            <p:nvPr/>
          </p:nvSpPr>
          <p:spPr bwMode="auto">
            <a:xfrm rot="524917">
              <a:off x="567429" y="2765416"/>
              <a:ext cx="117980" cy="122121"/>
            </a:xfrm>
            <a:custGeom>
              <a:avLst/>
              <a:gdLst/>
              <a:ahLst/>
              <a:cxnLst>
                <a:cxn ang="0">
                  <a:pos x="14" y="56"/>
                </a:cxn>
                <a:cxn ang="0">
                  <a:pos x="14" y="56"/>
                </a:cxn>
                <a:cxn ang="0">
                  <a:pos x="9" y="53"/>
                </a:cxn>
                <a:cxn ang="0">
                  <a:pos x="6" y="48"/>
                </a:cxn>
                <a:cxn ang="0">
                  <a:pos x="3" y="43"/>
                </a:cxn>
                <a:cxn ang="0">
                  <a:pos x="0" y="38"/>
                </a:cxn>
                <a:cxn ang="0">
                  <a:pos x="0" y="32"/>
                </a:cxn>
                <a:cxn ang="0">
                  <a:pos x="0" y="27"/>
                </a:cxn>
                <a:cxn ang="0">
                  <a:pos x="1" y="21"/>
                </a:cxn>
                <a:cxn ang="0">
                  <a:pos x="3" y="16"/>
                </a:cxn>
                <a:cxn ang="0">
                  <a:pos x="3" y="16"/>
                </a:cxn>
                <a:cxn ang="0">
                  <a:pos x="6" y="11"/>
                </a:cxn>
                <a:cxn ang="0">
                  <a:pos x="11" y="6"/>
                </a:cxn>
                <a:cxn ang="0">
                  <a:pos x="16" y="3"/>
                </a:cxn>
                <a:cxn ang="0">
                  <a:pos x="20" y="1"/>
                </a:cxn>
                <a:cxn ang="0">
                  <a:pos x="27" y="0"/>
                </a:cxn>
                <a:cxn ang="0">
                  <a:pos x="32" y="0"/>
                </a:cxn>
                <a:cxn ang="0">
                  <a:pos x="38" y="1"/>
                </a:cxn>
                <a:cxn ang="0">
                  <a:pos x="43" y="5"/>
                </a:cxn>
                <a:cxn ang="0">
                  <a:pos x="43" y="5"/>
                </a:cxn>
                <a:cxn ang="0">
                  <a:pos x="48" y="8"/>
                </a:cxn>
                <a:cxn ang="0">
                  <a:pos x="52" y="11"/>
                </a:cxn>
                <a:cxn ang="0">
                  <a:pos x="56" y="16"/>
                </a:cxn>
                <a:cxn ang="0">
                  <a:pos x="57" y="22"/>
                </a:cxn>
                <a:cxn ang="0">
                  <a:pos x="57" y="27"/>
                </a:cxn>
                <a:cxn ang="0">
                  <a:pos x="57" y="33"/>
                </a:cxn>
                <a:cxn ang="0">
                  <a:pos x="57" y="38"/>
                </a:cxn>
                <a:cxn ang="0">
                  <a:pos x="54" y="45"/>
                </a:cxn>
                <a:cxn ang="0">
                  <a:pos x="54" y="45"/>
                </a:cxn>
                <a:cxn ang="0">
                  <a:pos x="51" y="50"/>
                </a:cxn>
                <a:cxn ang="0">
                  <a:pos x="46" y="53"/>
                </a:cxn>
                <a:cxn ang="0">
                  <a:pos x="41" y="56"/>
                </a:cxn>
                <a:cxn ang="0">
                  <a:pos x="36" y="58"/>
                </a:cxn>
                <a:cxn ang="0">
                  <a:pos x="32" y="59"/>
                </a:cxn>
                <a:cxn ang="0">
                  <a:pos x="25" y="59"/>
                </a:cxn>
                <a:cxn ang="0">
                  <a:pos x="20" y="58"/>
                </a:cxn>
                <a:cxn ang="0">
                  <a:pos x="14" y="56"/>
                </a:cxn>
                <a:cxn ang="0">
                  <a:pos x="14" y="56"/>
                </a:cxn>
              </a:cxnLst>
              <a:rect l="0" t="0" r="r" b="b"/>
              <a:pathLst>
                <a:path w="57" h="59">
                  <a:moveTo>
                    <a:pt x="14" y="56"/>
                  </a:moveTo>
                  <a:lnTo>
                    <a:pt x="14" y="56"/>
                  </a:lnTo>
                  <a:lnTo>
                    <a:pt x="9" y="53"/>
                  </a:lnTo>
                  <a:lnTo>
                    <a:pt x="6" y="48"/>
                  </a:lnTo>
                  <a:lnTo>
                    <a:pt x="3" y="43"/>
                  </a:lnTo>
                  <a:lnTo>
                    <a:pt x="0" y="38"/>
                  </a:lnTo>
                  <a:lnTo>
                    <a:pt x="0" y="32"/>
                  </a:lnTo>
                  <a:lnTo>
                    <a:pt x="0" y="27"/>
                  </a:lnTo>
                  <a:lnTo>
                    <a:pt x="1" y="21"/>
                  </a:lnTo>
                  <a:lnTo>
                    <a:pt x="3" y="16"/>
                  </a:lnTo>
                  <a:lnTo>
                    <a:pt x="3" y="16"/>
                  </a:lnTo>
                  <a:lnTo>
                    <a:pt x="6" y="11"/>
                  </a:lnTo>
                  <a:lnTo>
                    <a:pt x="11" y="6"/>
                  </a:lnTo>
                  <a:lnTo>
                    <a:pt x="16" y="3"/>
                  </a:lnTo>
                  <a:lnTo>
                    <a:pt x="20" y="1"/>
                  </a:lnTo>
                  <a:lnTo>
                    <a:pt x="27" y="0"/>
                  </a:lnTo>
                  <a:lnTo>
                    <a:pt x="32" y="0"/>
                  </a:lnTo>
                  <a:lnTo>
                    <a:pt x="38" y="1"/>
                  </a:lnTo>
                  <a:lnTo>
                    <a:pt x="43" y="5"/>
                  </a:lnTo>
                  <a:lnTo>
                    <a:pt x="43" y="5"/>
                  </a:lnTo>
                  <a:lnTo>
                    <a:pt x="48" y="8"/>
                  </a:lnTo>
                  <a:lnTo>
                    <a:pt x="52" y="11"/>
                  </a:lnTo>
                  <a:lnTo>
                    <a:pt x="56" y="16"/>
                  </a:lnTo>
                  <a:lnTo>
                    <a:pt x="57" y="22"/>
                  </a:lnTo>
                  <a:lnTo>
                    <a:pt x="57" y="27"/>
                  </a:lnTo>
                  <a:lnTo>
                    <a:pt x="57" y="33"/>
                  </a:lnTo>
                  <a:lnTo>
                    <a:pt x="57" y="38"/>
                  </a:lnTo>
                  <a:lnTo>
                    <a:pt x="54" y="45"/>
                  </a:lnTo>
                  <a:lnTo>
                    <a:pt x="54" y="45"/>
                  </a:lnTo>
                  <a:lnTo>
                    <a:pt x="51" y="50"/>
                  </a:lnTo>
                  <a:lnTo>
                    <a:pt x="46" y="53"/>
                  </a:lnTo>
                  <a:lnTo>
                    <a:pt x="41" y="56"/>
                  </a:lnTo>
                  <a:lnTo>
                    <a:pt x="36" y="58"/>
                  </a:lnTo>
                  <a:lnTo>
                    <a:pt x="32" y="59"/>
                  </a:lnTo>
                  <a:lnTo>
                    <a:pt x="25" y="59"/>
                  </a:lnTo>
                  <a:lnTo>
                    <a:pt x="20" y="58"/>
                  </a:lnTo>
                  <a:lnTo>
                    <a:pt x="14" y="56"/>
                  </a:lnTo>
                  <a:lnTo>
                    <a:pt x="14" y="56"/>
                  </a:lnTo>
                  <a:close/>
                </a:path>
              </a:pathLst>
            </a:custGeom>
            <a:solidFill>
              <a:schemeClr val="accent4"/>
            </a:solidFill>
            <a:ln w="9525">
              <a:noFill/>
              <a:round/>
              <a:headEnd/>
              <a:tailEnd/>
            </a:ln>
          </p:spPr>
          <p:txBody>
            <a:bodyPr anchor="ctr"/>
            <a:lstStyle/>
            <a:p>
              <a:pPr algn="ctr"/>
              <a:endParaRPr/>
            </a:p>
          </p:txBody>
        </p:sp>
        <p:sp>
          <p:nvSpPr>
            <p:cNvPr id="64" name="iṥlide">
              <a:extLst>
                <a:ext uri="{FF2B5EF4-FFF2-40B4-BE49-F238E27FC236}">
                  <a16:creationId xmlns:a16="http://schemas.microsoft.com/office/drawing/2014/main" id="{9FC49E22-7A26-BD40-A6D7-46694819D290}"/>
                </a:ext>
              </a:extLst>
            </p:cNvPr>
            <p:cNvSpPr/>
            <p:nvPr/>
          </p:nvSpPr>
          <p:spPr bwMode="auto">
            <a:xfrm rot="524917">
              <a:off x="11493765" y="2765416"/>
              <a:ext cx="117980" cy="122121"/>
            </a:xfrm>
            <a:custGeom>
              <a:avLst/>
              <a:gdLst/>
              <a:ahLst/>
              <a:cxnLst>
                <a:cxn ang="0">
                  <a:pos x="14" y="56"/>
                </a:cxn>
                <a:cxn ang="0">
                  <a:pos x="14" y="56"/>
                </a:cxn>
                <a:cxn ang="0">
                  <a:pos x="9" y="53"/>
                </a:cxn>
                <a:cxn ang="0">
                  <a:pos x="6" y="48"/>
                </a:cxn>
                <a:cxn ang="0">
                  <a:pos x="3" y="43"/>
                </a:cxn>
                <a:cxn ang="0">
                  <a:pos x="0" y="38"/>
                </a:cxn>
                <a:cxn ang="0">
                  <a:pos x="0" y="32"/>
                </a:cxn>
                <a:cxn ang="0">
                  <a:pos x="0" y="27"/>
                </a:cxn>
                <a:cxn ang="0">
                  <a:pos x="1" y="21"/>
                </a:cxn>
                <a:cxn ang="0">
                  <a:pos x="3" y="16"/>
                </a:cxn>
                <a:cxn ang="0">
                  <a:pos x="3" y="16"/>
                </a:cxn>
                <a:cxn ang="0">
                  <a:pos x="6" y="11"/>
                </a:cxn>
                <a:cxn ang="0">
                  <a:pos x="11" y="6"/>
                </a:cxn>
                <a:cxn ang="0">
                  <a:pos x="16" y="3"/>
                </a:cxn>
                <a:cxn ang="0">
                  <a:pos x="20" y="1"/>
                </a:cxn>
                <a:cxn ang="0">
                  <a:pos x="27" y="0"/>
                </a:cxn>
                <a:cxn ang="0">
                  <a:pos x="32" y="0"/>
                </a:cxn>
                <a:cxn ang="0">
                  <a:pos x="38" y="1"/>
                </a:cxn>
                <a:cxn ang="0">
                  <a:pos x="43" y="5"/>
                </a:cxn>
                <a:cxn ang="0">
                  <a:pos x="43" y="5"/>
                </a:cxn>
                <a:cxn ang="0">
                  <a:pos x="48" y="8"/>
                </a:cxn>
                <a:cxn ang="0">
                  <a:pos x="52" y="11"/>
                </a:cxn>
                <a:cxn ang="0">
                  <a:pos x="56" y="16"/>
                </a:cxn>
                <a:cxn ang="0">
                  <a:pos x="57" y="22"/>
                </a:cxn>
                <a:cxn ang="0">
                  <a:pos x="57" y="27"/>
                </a:cxn>
                <a:cxn ang="0">
                  <a:pos x="57" y="33"/>
                </a:cxn>
                <a:cxn ang="0">
                  <a:pos x="57" y="38"/>
                </a:cxn>
                <a:cxn ang="0">
                  <a:pos x="54" y="45"/>
                </a:cxn>
                <a:cxn ang="0">
                  <a:pos x="54" y="45"/>
                </a:cxn>
                <a:cxn ang="0">
                  <a:pos x="51" y="50"/>
                </a:cxn>
                <a:cxn ang="0">
                  <a:pos x="46" y="53"/>
                </a:cxn>
                <a:cxn ang="0">
                  <a:pos x="41" y="56"/>
                </a:cxn>
                <a:cxn ang="0">
                  <a:pos x="36" y="58"/>
                </a:cxn>
                <a:cxn ang="0">
                  <a:pos x="32" y="59"/>
                </a:cxn>
                <a:cxn ang="0">
                  <a:pos x="25" y="59"/>
                </a:cxn>
                <a:cxn ang="0">
                  <a:pos x="20" y="58"/>
                </a:cxn>
                <a:cxn ang="0">
                  <a:pos x="14" y="56"/>
                </a:cxn>
                <a:cxn ang="0">
                  <a:pos x="14" y="56"/>
                </a:cxn>
              </a:cxnLst>
              <a:rect l="0" t="0" r="r" b="b"/>
              <a:pathLst>
                <a:path w="57" h="59">
                  <a:moveTo>
                    <a:pt x="14" y="56"/>
                  </a:moveTo>
                  <a:lnTo>
                    <a:pt x="14" y="56"/>
                  </a:lnTo>
                  <a:lnTo>
                    <a:pt x="9" y="53"/>
                  </a:lnTo>
                  <a:lnTo>
                    <a:pt x="6" y="48"/>
                  </a:lnTo>
                  <a:lnTo>
                    <a:pt x="3" y="43"/>
                  </a:lnTo>
                  <a:lnTo>
                    <a:pt x="0" y="38"/>
                  </a:lnTo>
                  <a:lnTo>
                    <a:pt x="0" y="32"/>
                  </a:lnTo>
                  <a:lnTo>
                    <a:pt x="0" y="27"/>
                  </a:lnTo>
                  <a:lnTo>
                    <a:pt x="1" y="21"/>
                  </a:lnTo>
                  <a:lnTo>
                    <a:pt x="3" y="16"/>
                  </a:lnTo>
                  <a:lnTo>
                    <a:pt x="3" y="16"/>
                  </a:lnTo>
                  <a:lnTo>
                    <a:pt x="6" y="11"/>
                  </a:lnTo>
                  <a:lnTo>
                    <a:pt x="11" y="6"/>
                  </a:lnTo>
                  <a:lnTo>
                    <a:pt x="16" y="3"/>
                  </a:lnTo>
                  <a:lnTo>
                    <a:pt x="20" y="1"/>
                  </a:lnTo>
                  <a:lnTo>
                    <a:pt x="27" y="0"/>
                  </a:lnTo>
                  <a:lnTo>
                    <a:pt x="32" y="0"/>
                  </a:lnTo>
                  <a:lnTo>
                    <a:pt x="38" y="1"/>
                  </a:lnTo>
                  <a:lnTo>
                    <a:pt x="43" y="5"/>
                  </a:lnTo>
                  <a:lnTo>
                    <a:pt x="43" y="5"/>
                  </a:lnTo>
                  <a:lnTo>
                    <a:pt x="48" y="8"/>
                  </a:lnTo>
                  <a:lnTo>
                    <a:pt x="52" y="11"/>
                  </a:lnTo>
                  <a:lnTo>
                    <a:pt x="56" y="16"/>
                  </a:lnTo>
                  <a:lnTo>
                    <a:pt x="57" y="22"/>
                  </a:lnTo>
                  <a:lnTo>
                    <a:pt x="57" y="27"/>
                  </a:lnTo>
                  <a:lnTo>
                    <a:pt x="57" y="33"/>
                  </a:lnTo>
                  <a:lnTo>
                    <a:pt x="57" y="38"/>
                  </a:lnTo>
                  <a:lnTo>
                    <a:pt x="54" y="45"/>
                  </a:lnTo>
                  <a:lnTo>
                    <a:pt x="54" y="45"/>
                  </a:lnTo>
                  <a:lnTo>
                    <a:pt x="51" y="50"/>
                  </a:lnTo>
                  <a:lnTo>
                    <a:pt x="46" y="53"/>
                  </a:lnTo>
                  <a:lnTo>
                    <a:pt x="41" y="56"/>
                  </a:lnTo>
                  <a:lnTo>
                    <a:pt x="36" y="58"/>
                  </a:lnTo>
                  <a:lnTo>
                    <a:pt x="32" y="59"/>
                  </a:lnTo>
                  <a:lnTo>
                    <a:pt x="25" y="59"/>
                  </a:lnTo>
                  <a:lnTo>
                    <a:pt x="20" y="58"/>
                  </a:lnTo>
                  <a:lnTo>
                    <a:pt x="14" y="56"/>
                  </a:lnTo>
                  <a:lnTo>
                    <a:pt x="14" y="56"/>
                  </a:lnTo>
                  <a:close/>
                </a:path>
              </a:pathLst>
            </a:custGeom>
            <a:solidFill>
              <a:schemeClr val="accent4"/>
            </a:solidFill>
            <a:ln w="9525">
              <a:noFill/>
              <a:round/>
              <a:headEnd/>
              <a:tailEnd/>
            </a:ln>
          </p:spPr>
          <p:txBody>
            <a:bodyPr anchor="ctr"/>
            <a:lstStyle/>
            <a:p>
              <a:pPr algn="ctr"/>
              <a:endParaRPr/>
            </a:p>
          </p:txBody>
        </p:sp>
        <p:sp>
          <p:nvSpPr>
            <p:cNvPr id="65" name="iś1íďê">
              <a:extLst>
                <a:ext uri="{FF2B5EF4-FFF2-40B4-BE49-F238E27FC236}">
                  <a16:creationId xmlns:a16="http://schemas.microsoft.com/office/drawing/2014/main" id="{D2932D9E-1919-5C4D-853E-ED172756714E}"/>
                </a:ext>
              </a:extLst>
            </p:cNvPr>
            <p:cNvSpPr/>
            <p:nvPr/>
          </p:nvSpPr>
          <p:spPr bwMode="auto">
            <a:xfrm>
              <a:off x="8370837" y="2680534"/>
              <a:ext cx="337211" cy="291883"/>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accent4"/>
            </a:solidFill>
            <a:ln w="9525">
              <a:noFill/>
              <a:round/>
              <a:headEnd/>
              <a:tailEnd/>
            </a:ln>
          </p:spPr>
          <p:txBody>
            <a:bodyPr anchor="ctr"/>
            <a:lstStyle/>
            <a:p>
              <a:pPr algn="ctr"/>
              <a:endParaRPr/>
            </a:p>
          </p:txBody>
        </p:sp>
        <p:sp>
          <p:nvSpPr>
            <p:cNvPr id="66" name="íṣļidè">
              <a:extLst>
                <a:ext uri="{FF2B5EF4-FFF2-40B4-BE49-F238E27FC236}">
                  <a16:creationId xmlns:a16="http://schemas.microsoft.com/office/drawing/2014/main" id="{E56EE3A7-4EEA-774E-A1DE-2E1792F4F9CF}"/>
                </a:ext>
              </a:extLst>
            </p:cNvPr>
            <p:cNvSpPr/>
            <p:nvPr/>
          </p:nvSpPr>
          <p:spPr bwMode="auto">
            <a:xfrm>
              <a:off x="4204770" y="2680534"/>
              <a:ext cx="337211" cy="291883"/>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accent4"/>
            </a:solidFill>
            <a:ln w="9525">
              <a:noFill/>
              <a:round/>
              <a:headEnd/>
              <a:tailEnd/>
            </a:ln>
          </p:spPr>
          <p:txBody>
            <a:bodyPr anchor="ctr"/>
            <a:lstStyle/>
            <a:p>
              <a:pPr algn="ctr"/>
              <a:endParaRPr/>
            </a:p>
          </p:txBody>
        </p:sp>
        <p:sp>
          <p:nvSpPr>
            <p:cNvPr id="67" name="ïŝlíḓè">
              <a:extLst>
                <a:ext uri="{FF2B5EF4-FFF2-40B4-BE49-F238E27FC236}">
                  <a16:creationId xmlns:a16="http://schemas.microsoft.com/office/drawing/2014/main" id="{4B464344-047F-754F-A44C-9CAC87B96B54}"/>
                </a:ext>
              </a:extLst>
            </p:cNvPr>
            <p:cNvSpPr/>
            <p:nvPr/>
          </p:nvSpPr>
          <p:spPr bwMode="auto">
            <a:xfrm>
              <a:off x="7722722" y="2680534"/>
              <a:ext cx="337211" cy="291883"/>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accent4"/>
            </a:solidFill>
            <a:ln w="9525">
              <a:noFill/>
              <a:round/>
              <a:headEnd/>
              <a:tailEnd/>
            </a:ln>
          </p:spPr>
          <p:txBody>
            <a:bodyPr anchor="ctr"/>
            <a:lstStyle/>
            <a:p>
              <a:pPr algn="ctr"/>
              <a:endParaRPr/>
            </a:p>
          </p:txBody>
        </p:sp>
        <p:sp>
          <p:nvSpPr>
            <p:cNvPr id="68" name="işļíḋê">
              <a:extLst>
                <a:ext uri="{FF2B5EF4-FFF2-40B4-BE49-F238E27FC236}">
                  <a16:creationId xmlns:a16="http://schemas.microsoft.com/office/drawing/2014/main" id="{AB4AE987-3898-5B49-9400-590AB3020621}"/>
                </a:ext>
              </a:extLst>
            </p:cNvPr>
            <p:cNvSpPr/>
            <p:nvPr/>
          </p:nvSpPr>
          <p:spPr bwMode="auto">
            <a:xfrm>
              <a:off x="3556654" y="2680534"/>
              <a:ext cx="337211" cy="291883"/>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accent4"/>
            </a:solidFill>
            <a:ln w="9525">
              <a:noFill/>
              <a:round/>
              <a:headEnd/>
              <a:tailEnd/>
            </a:ln>
          </p:spPr>
          <p:txBody>
            <a:bodyPr anchor="ctr"/>
            <a:lstStyle/>
            <a:p>
              <a:pPr algn="ctr"/>
              <a:endParaRPr/>
            </a:p>
          </p:txBody>
        </p:sp>
        <p:grpSp>
          <p:nvGrpSpPr>
            <p:cNvPr id="69" name="íṧ1iḑè">
              <a:extLst>
                <a:ext uri="{FF2B5EF4-FFF2-40B4-BE49-F238E27FC236}">
                  <a16:creationId xmlns:a16="http://schemas.microsoft.com/office/drawing/2014/main" id="{14DFF45D-8255-DA4F-93D6-BC67D14BB7D5}"/>
                </a:ext>
              </a:extLst>
            </p:cNvPr>
            <p:cNvGrpSpPr/>
            <p:nvPr/>
          </p:nvGrpSpPr>
          <p:grpSpPr>
            <a:xfrm>
              <a:off x="4950834" y="1803782"/>
              <a:ext cx="2363036" cy="2045389"/>
              <a:chOff x="4950834" y="1965611"/>
              <a:chExt cx="2363036" cy="2045389"/>
            </a:xfrm>
          </p:grpSpPr>
          <p:grpSp>
            <p:nvGrpSpPr>
              <p:cNvPr id="98" name="îšḷîdê">
                <a:extLst>
                  <a:ext uri="{FF2B5EF4-FFF2-40B4-BE49-F238E27FC236}">
                    <a16:creationId xmlns:a16="http://schemas.microsoft.com/office/drawing/2014/main" id="{8D829223-9C6E-E541-B545-20E74B704844}"/>
                  </a:ext>
                </a:extLst>
              </p:cNvPr>
              <p:cNvGrpSpPr/>
              <p:nvPr/>
            </p:nvGrpSpPr>
            <p:grpSpPr>
              <a:xfrm>
                <a:off x="5688887" y="2479318"/>
                <a:ext cx="802948" cy="846622"/>
                <a:chOff x="-3152775" y="2438400"/>
                <a:chExt cx="758825" cy="800100"/>
              </a:xfrm>
              <a:solidFill>
                <a:schemeClr val="bg1"/>
              </a:solidFill>
            </p:grpSpPr>
            <p:sp>
              <p:nvSpPr>
                <p:cNvPr id="101" name="îŝḻiḓé">
                  <a:extLst>
                    <a:ext uri="{FF2B5EF4-FFF2-40B4-BE49-F238E27FC236}">
                      <a16:creationId xmlns:a16="http://schemas.microsoft.com/office/drawing/2014/main" id="{49FF1698-B51E-5D41-B405-D8EF6E839006}"/>
                    </a:ext>
                  </a:extLst>
                </p:cNvPr>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iṥľiḓé">
                  <a:extLst>
                    <a:ext uri="{FF2B5EF4-FFF2-40B4-BE49-F238E27FC236}">
                      <a16:creationId xmlns:a16="http://schemas.microsoft.com/office/drawing/2014/main" id="{6BD90BCD-FF4D-8547-9555-A54B2861FD15}"/>
                    </a:ext>
                  </a:extLst>
                </p:cNvPr>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íşḷïde">
                  <a:extLst>
                    <a:ext uri="{FF2B5EF4-FFF2-40B4-BE49-F238E27FC236}">
                      <a16:creationId xmlns:a16="http://schemas.microsoft.com/office/drawing/2014/main" id="{7D449A70-2446-B447-9316-7D550999ECB1}"/>
                    </a:ext>
                  </a:extLst>
                </p:cNvPr>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99" name="íş1íḓè">
                <a:extLst>
                  <a:ext uri="{FF2B5EF4-FFF2-40B4-BE49-F238E27FC236}">
                    <a16:creationId xmlns:a16="http://schemas.microsoft.com/office/drawing/2014/main" id="{DE37E858-F698-284A-8DB8-15A7E533B383}"/>
                  </a:ext>
                </a:extLst>
              </p:cNvPr>
              <p:cNvSpPr/>
              <p:nvPr/>
            </p:nvSpPr>
            <p:spPr bwMode="auto">
              <a:xfrm>
                <a:off x="4950834" y="1965611"/>
                <a:ext cx="2363036" cy="2045389"/>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70" name="íSḻíďe">
              <a:extLst>
                <a:ext uri="{FF2B5EF4-FFF2-40B4-BE49-F238E27FC236}">
                  <a16:creationId xmlns:a16="http://schemas.microsoft.com/office/drawing/2014/main" id="{E005AA78-33A4-EA4A-872B-8549EB7D59F9}"/>
                </a:ext>
              </a:extLst>
            </p:cNvPr>
            <p:cNvGrpSpPr/>
            <p:nvPr/>
          </p:nvGrpSpPr>
          <p:grpSpPr>
            <a:xfrm>
              <a:off x="1124991" y="1910318"/>
              <a:ext cx="2120758" cy="1835676"/>
              <a:chOff x="1124991" y="2072147"/>
              <a:chExt cx="2120758" cy="1835676"/>
            </a:xfrm>
          </p:grpSpPr>
          <p:sp>
            <p:nvSpPr>
              <p:cNvPr id="88" name="îśľîḑe">
                <a:extLst>
                  <a:ext uri="{FF2B5EF4-FFF2-40B4-BE49-F238E27FC236}">
                    <a16:creationId xmlns:a16="http://schemas.microsoft.com/office/drawing/2014/main" id="{9E6A64F0-E310-C748-87B8-A754F1BABA0D}"/>
                  </a:ext>
                </a:extLst>
              </p:cNvPr>
              <p:cNvSpPr/>
              <p:nvPr/>
            </p:nvSpPr>
            <p:spPr bwMode="auto">
              <a:xfrm>
                <a:off x="1186797" y="2123962"/>
                <a:ext cx="1997147" cy="1728685"/>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89" name="íš1ïḍé">
                <a:extLst>
                  <a:ext uri="{FF2B5EF4-FFF2-40B4-BE49-F238E27FC236}">
                    <a16:creationId xmlns:a16="http://schemas.microsoft.com/office/drawing/2014/main" id="{6059C53D-BE84-194E-A2E6-960DC7700A41}"/>
                  </a:ext>
                </a:extLst>
              </p:cNvPr>
              <p:cNvGrpSpPr/>
              <p:nvPr/>
            </p:nvGrpSpPr>
            <p:grpSpPr>
              <a:xfrm>
                <a:off x="2000705" y="2539420"/>
                <a:ext cx="469110" cy="897788"/>
                <a:chOff x="-3130550" y="803275"/>
                <a:chExt cx="552450" cy="1057275"/>
              </a:xfrm>
              <a:solidFill>
                <a:schemeClr val="bg1"/>
              </a:solidFill>
            </p:grpSpPr>
            <p:sp>
              <p:nvSpPr>
                <p:cNvPr id="91" name="îşlïḋé">
                  <a:extLst>
                    <a:ext uri="{FF2B5EF4-FFF2-40B4-BE49-F238E27FC236}">
                      <a16:creationId xmlns:a16="http://schemas.microsoft.com/office/drawing/2014/main" id="{0C66C8F9-AF12-2D4A-BFC5-F3719EF60D0B}"/>
                    </a:ext>
                  </a:extLst>
                </p:cNvPr>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íṣḷidé">
                  <a:extLst>
                    <a:ext uri="{FF2B5EF4-FFF2-40B4-BE49-F238E27FC236}">
                      <a16:creationId xmlns:a16="http://schemas.microsoft.com/office/drawing/2014/main" id="{19AEFB2B-A5AD-3246-82F8-19CA14E940D0}"/>
                    </a:ext>
                  </a:extLst>
                </p:cNvPr>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íṣļîḋé">
                  <a:extLst>
                    <a:ext uri="{FF2B5EF4-FFF2-40B4-BE49-F238E27FC236}">
                      <a16:creationId xmlns:a16="http://schemas.microsoft.com/office/drawing/2014/main" id="{D030FDC2-8BE7-2542-BFB1-5B50F09E0D12}"/>
                    </a:ext>
                  </a:extLst>
                </p:cNvPr>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îṣ1îḓé">
                  <a:extLst>
                    <a:ext uri="{FF2B5EF4-FFF2-40B4-BE49-F238E27FC236}">
                      <a16:creationId xmlns:a16="http://schemas.microsoft.com/office/drawing/2014/main" id="{FC156615-745E-0747-9FB6-A93AA7279053}"/>
                    </a:ext>
                  </a:extLst>
                </p:cNvPr>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90" name="ïṩļíḑe">
                <a:extLst>
                  <a:ext uri="{FF2B5EF4-FFF2-40B4-BE49-F238E27FC236}">
                    <a16:creationId xmlns:a16="http://schemas.microsoft.com/office/drawing/2014/main" id="{850BEA8F-94A2-B64C-B21E-D1FAE3C78016}"/>
                  </a:ext>
                </a:extLst>
              </p:cNvPr>
              <p:cNvSpPr/>
              <p:nvPr/>
            </p:nvSpPr>
            <p:spPr bwMode="auto">
              <a:xfrm>
                <a:off x="1124991" y="2072147"/>
                <a:ext cx="2120758" cy="183567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71" name="í$ļïḍè">
              <a:extLst>
                <a:ext uri="{FF2B5EF4-FFF2-40B4-BE49-F238E27FC236}">
                  <a16:creationId xmlns:a16="http://schemas.microsoft.com/office/drawing/2014/main" id="{7987595B-7275-F542-AC99-9C1B41A70B72}"/>
                </a:ext>
              </a:extLst>
            </p:cNvPr>
            <p:cNvGrpSpPr/>
            <p:nvPr/>
          </p:nvGrpSpPr>
          <p:grpSpPr>
            <a:xfrm>
              <a:off x="9018952" y="1910318"/>
              <a:ext cx="2120758" cy="1835676"/>
              <a:chOff x="9018952" y="2072147"/>
              <a:chExt cx="2120758" cy="1835676"/>
            </a:xfrm>
          </p:grpSpPr>
          <p:sp>
            <p:nvSpPr>
              <p:cNvPr id="80" name="î$ḻíde">
                <a:extLst>
                  <a:ext uri="{FF2B5EF4-FFF2-40B4-BE49-F238E27FC236}">
                    <a16:creationId xmlns:a16="http://schemas.microsoft.com/office/drawing/2014/main" id="{6D7B8995-D245-9746-9B6D-0478D8559B52}"/>
                  </a:ext>
                </a:extLst>
              </p:cNvPr>
              <p:cNvSpPr/>
              <p:nvPr/>
            </p:nvSpPr>
            <p:spPr bwMode="auto">
              <a:xfrm>
                <a:off x="9080759" y="2123962"/>
                <a:ext cx="1997147" cy="1728685"/>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81" name="îṩḻiḋè">
                <a:extLst>
                  <a:ext uri="{FF2B5EF4-FFF2-40B4-BE49-F238E27FC236}">
                    <a16:creationId xmlns:a16="http://schemas.microsoft.com/office/drawing/2014/main" id="{0B8936F7-4811-2A45-B410-E43D020072B4}"/>
                  </a:ext>
                </a:extLst>
              </p:cNvPr>
              <p:cNvGrpSpPr/>
              <p:nvPr/>
            </p:nvGrpSpPr>
            <p:grpSpPr>
              <a:xfrm>
                <a:off x="9634484" y="2629732"/>
                <a:ext cx="889693" cy="717145"/>
                <a:chOff x="685800" y="622300"/>
                <a:chExt cx="1047750" cy="844550"/>
              </a:xfrm>
              <a:solidFill>
                <a:schemeClr val="bg1"/>
              </a:solidFill>
            </p:grpSpPr>
            <p:sp>
              <p:nvSpPr>
                <p:cNvPr id="83" name="îş1ïdê">
                  <a:extLst>
                    <a:ext uri="{FF2B5EF4-FFF2-40B4-BE49-F238E27FC236}">
                      <a16:creationId xmlns:a16="http://schemas.microsoft.com/office/drawing/2014/main" id="{9F398489-9AE1-CA47-ABC6-0389C541856C}"/>
                    </a:ext>
                  </a:extLst>
                </p:cNvPr>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işlîḍè">
                  <a:extLst>
                    <a:ext uri="{FF2B5EF4-FFF2-40B4-BE49-F238E27FC236}">
                      <a16:creationId xmlns:a16="http://schemas.microsoft.com/office/drawing/2014/main" id="{02CE8751-53E8-9E4C-82E4-BE5245175B0E}"/>
                    </a:ext>
                  </a:extLst>
                </p:cNvPr>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ïś1íde">
                  <a:extLst>
                    <a:ext uri="{FF2B5EF4-FFF2-40B4-BE49-F238E27FC236}">
                      <a16:creationId xmlns:a16="http://schemas.microsoft.com/office/drawing/2014/main" id="{69F9C609-87B3-C542-ACBD-CA7CA2AEB136}"/>
                    </a:ext>
                  </a:extLst>
                </p:cNvPr>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iŝlíḓé">
                  <a:extLst>
                    <a:ext uri="{FF2B5EF4-FFF2-40B4-BE49-F238E27FC236}">
                      <a16:creationId xmlns:a16="http://schemas.microsoft.com/office/drawing/2014/main" id="{D5DEDB8F-FF64-6C42-B8F0-CA8C5ABA3471}"/>
                    </a:ext>
                  </a:extLst>
                </p:cNvPr>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ïśḻidé">
                  <a:extLst>
                    <a:ext uri="{FF2B5EF4-FFF2-40B4-BE49-F238E27FC236}">
                      <a16:creationId xmlns:a16="http://schemas.microsoft.com/office/drawing/2014/main" id="{C5C30B93-89E7-8349-ACC4-A54834EA81D6}"/>
                    </a:ext>
                  </a:extLst>
                </p:cNvPr>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82" name="ïsḷîḍé">
                <a:extLst>
                  <a:ext uri="{FF2B5EF4-FFF2-40B4-BE49-F238E27FC236}">
                    <a16:creationId xmlns:a16="http://schemas.microsoft.com/office/drawing/2014/main" id="{4ACF682A-27C1-9848-8685-91CCBAE152D9}"/>
                  </a:ext>
                </a:extLst>
              </p:cNvPr>
              <p:cNvSpPr/>
              <p:nvPr/>
            </p:nvSpPr>
            <p:spPr bwMode="auto">
              <a:xfrm>
                <a:off x="9018952" y="2072147"/>
                <a:ext cx="2120758" cy="183567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cxnSp>
          <p:nvCxnSpPr>
            <p:cNvPr id="78" name="直接连接符 21">
              <a:extLst>
                <a:ext uri="{FF2B5EF4-FFF2-40B4-BE49-F238E27FC236}">
                  <a16:creationId xmlns:a16="http://schemas.microsoft.com/office/drawing/2014/main" id="{E690F737-1DF2-254A-9908-28463304C259}"/>
                </a:ext>
              </a:extLst>
            </p:cNvPr>
            <p:cNvCxnSpPr/>
            <p:nvPr/>
          </p:nvCxnSpPr>
          <p:spPr>
            <a:xfrm>
              <a:off x="6095999" y="4084221"/>
              <a:ext cx="0" cy="1705647"/>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pic>
        <p:nvPicPr>
          <p:cNvPr id="105" name="Picture 2" descr="Image result for 歌德">
            <a:extLst>
              <a:ext uri="{FF2B5EF4-FFF2-40B4-BE49-F238E27FC236}">
                <a16:creationId xmlns:a16="http://schemas.microsoft.com/office/drawing/2014/main" id="{71CDDA4B-809D-BC4D-8076-889A7FA2B99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225" t="7293" r="25725" b="52010"/>
          <a:stretch/>
        </p:blipFill>
        <p:spPr bwMode="auto">
          <a:xfrm>
            <a:off x="2359233" y="2310443"/>
            <a:ext cx="1045627" cy="990510"/>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8" descr="Image result for de candolle">
            <a:extLst>
              <a:ext uri="{FF2B5EF4-FFF2-40B4-BE49-F238E27FC236}">
                <a16:creationId xmlns:a16="http://schemas.microsoft.com/office/drawing/2014/main" id="{9D567475-42DD-0948-940A-3F6E55B8606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3265" t="18917" r="34201" b="46190"/>
          <a:stretch/>
        </p:blipFill>
        <p:spPr bwMode="auto">
          <a:xfrm>
            <a:off x="8816575" y="2265179"/>
            <a:ext cx="998413" cy="1074927"/>
          </a:xfrm>
          <a:prstGeom prst="rect">
            <a:avLst/>
          </a:prstGeom>
          <a:noFill/>
          <a:extLst>
            <a:ext uri="{909E8E84-426E-40DD-AFC4-6F175D3DCCD1}">
              <a14:hiddenFill xmlns:a14="http://schemas.microsoft.com/office/drawing/2010/main">
                <a:solidFill>
                  <a:srgbClr val="FFFFFF"/>
                </a:solidFill>
              </a14:hiddenFill>
            </a:ext>
          </a:extLst>
        </p:spPr>
      </p:pic>
      <p:sp>
        <p:nvSpPr>
          <p:cNvPr id="108" name="文本框 107">
            <a:extLst>
              <a:ext uri="{FF2B5EF4-FFF2-40B4-BE49-F238E27FC236}">
                <a16:creationId xmlns:a16="http://schemas.microsoft.com/office/drawing/2014/main" id="{12F71B70-E99C-2047-BB5A-A5E1CD0632C1}"/>
              </a:ext>
            </a:extLst>
          </p:cNvPr>
          <p:cNvSpPr txBox="1"/>
          <p:nvPr/>
        </p:nvSpPr>
        <p:spPr>
          <a:xfrm>
            <a:off x="1546936" y="3805648"/>
            <a:ext cx="4075195" cy="1273875"/>
          </a:xfrm>
          <a:prstGeom prst="rect">
            <a:avLst/>
          </a:prstGeom>
          <a:noFill/>
        </p:spPr>
        <p:txBody>
          <a:bodyPr wrap="square">
            <a:spAutoFit/>
          </a:bodyPr>
          <a:lstStyle/>
          <a:p>
            <a:pPr>
              <a:lnSpc>
                <a:spcPct val="150000"/>
              </a:lnSpc>
            </a:pP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歌德的</a:t>
            </a:r>
            <a:r>
              <a:rPr lang="zh-CN" altLang="en-US" sz="1800" kern="0" dirty="0">
                <a:effectLst/>
                <a:latin typeface="SimSun" panose="02010600030101010101" pitchFamily="2" charset="-122"/>
                <a:ea typeface="SimSun" panose="02010600030101010101" pitchFamily="2" charset="-122"/>
                <a:cs typeface="宋体" panose="02010600030101010101" pitchFamily="2" charset="-122"/>
              </a:rPr>
              <a:t>科学文献</a:t>
            </a: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《植物的变形》</a:t>
            </a:r>
            <a:endParaRPr lang="en-US" altLang="zh-CN" sz="1800" kern="0" dirty="0">
              <a:effectLst/>
              <a:latin typeface="SimSun" panose="02010600030101010101" pitchFamily="2" charset="-122"/>
              <a:ea typeface="SimSun" panose="02010600030101010101" pitchFamily="2" charset="-122"/>
              <a:cs typeface="宋体" panose="02010600030101010101" pitchFamily="2" charset="-122"/>
            </a:endParaRPr>
          </a:p>
          <a:p>
            <a:pPr>
              <a:lnSpc>
                <a:spcPct val="150000"/>
              </a:lnSpc>
            </a:pPr>
            <a:r>
              <a:rPr lang="zh-CN" altLang="en-US" kern="0" dirty="0">
                <a:latin typeface="SimSun" panose="02010600030101010101" pitchFamily="2" charset="-122"/>
                <a:ea typeface="SimSun" panose="02010600030101010101" pitchFamily="2" charset="-122"/>
                <a:cs typeface="宋体" panose="02010600030101010101" pitchFamily="2" charset="-122"/>
              </a:rPr>
              <a:t>记</a:t>
            </a: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作</a:t>
            </a:r>
            <a:r>
              <a:rPr lang="en-US" altLang="zh-CN" sz="1800" b="1" kern="0" dirty="0">
                <a:effectLst/>
                <a:latin typeface="SimSun" panose="02010600030101010101" pitchFamily="2" charset="-122"/>
                <a:ea typeface="SimSun" panose="02010600030101010101" pitchFamily="2" charset="-122"/>
                <a:cs typeface="宋体" panose="02010600030101010101" pitchFamily="2" charset="-122"/>
              </a:rPr>
              <a:t>Goethe</a:t>
            </a:r>
          </a:p>
          <a:p>
            <a:pPr>
              <a:lnSpc>
                <a:spcPct val="150000"/>
              </a:lnSpc>
            </a:pPr>
            <a:r>
              <a:rPr lang="en-US" altLang="zh-CN" dirty="0">
                <a:latin typeface="SimSun" panose="02010600030101010101" pitchFamily="2" charset="-122"/>
                <a:ea typeface="SimSun" panose="02010600030101010101" pitchFamily="2" charset="-122"/>
              </a:rPr>
              <a:t>Goethe</a:t>
            </a:r>
            <a:r>
              <a:rPr lang="zh-CN" altLang="zh-CN" dirty="0">
                <a:latin typeface="SimSun" panose="02010600030101010101" pitchFamily="2" charset="-122"/>
                <a:ea typeface="SimSun" panose="02010600030101010101" pitchFamily="2" charset="-122"/>
              </a:rPr>
              <a:t>中有</a:t>
            </a:r>
            <a:r>
              <a:rPr lang="en-US" altLang="zh-CN" dirty="0">
                <a:latin typeface="SimSun" panose="02010600030101010101" pitchFamily="2" charset="-122"/>
                <a:ea typeface="SimSun" panose="02010600030101010101" pitchFamily="2" charset="-122"/>
              </a:rPr>
              <a:t>382</a:t>
            </a:r>
            <a:r>
              <a:rPr lang="zh-CN" altLang="zh-CN" dirty="0">
                <a:latin typeface="SimSun" panose="02010600030101010101" pitchFamily="2" charset="-122"/>
                <a:ea typeface="SimSun" panose="02010600030101010101" pitchFamily="2" charset="-122"/>
              </a:rPr>
              <a:t>个句子 </a:t>
            </a:r>
            <a:r>
              <a:rPr lang="zh-CN" altLang="zh-CN" dirty="0">
                <a:effectLst/>
                <a:latin typeface="SimSun" panose="02010600030101010101" pitchFamily="2" charset="-122"/>
                <a:ea typeface="SimSun" panose="02010600030101010101" pitchFamily="2" charset="-122"/>
              </a:rPr>
              <a:t> </a:t>
            </a:r>
            <a:endParaRPr lang="zh-CN" altLang="en-US" dirty="0">
              <a:latin typeface="SimSun" panose="02010600030101010101" pitchFamily="2" charset="-122"/>
              <a:ea typeface="SimSun" panose="02010600030101010101" pitchFamily="2" charset="-122"/>
            </a:endParaRPr>
          </a:p>
        </p:txBody>
      </p:sp>
      <p:sp>
        <p:nvSpPr>
          <p:cNvPr id="110" name="文本框 109">
            <a:extLst>
              <a:ext uri="{FF2B5EF4-FFF2-40B4-BE49-F238E27FC236}">
                <a16:creationId xmlns:a16="http://schemas.microsoft.com/office/drawing/2014/main" id="{5AA397E6-4FA9-4049-9B6A-C076E4AC5C53}"/>
              </a:ext>
            </a:extLst>
          </p:cNvPr>
          <p:cNvSpPr txBox="1"/>
          <p:nvPr/>
        </p:nvSpPr>
        <p:spPr>
          <a:xfrm>
            <a:off x="6842386" y="3677520"/>
            <a:ext cx="4678101" cy="2222468"/>
          </a:xfrm>
          <a:prstGeom prst="rect">
            <a:avLst/>
          </a:prstGeom>
          <a:noFill/>
        </p:spPr>
        <p:txBody>
          <a:bodyPr wrap="square">
            <a:spAutoFit/>
          </a:bodyPr>
          <a:lstStyle/>
          <a:p>
            <a:pPr>
              <a:lnSpc>
                <a:spcPct val="150000"/>
              </a:lnSpc>
            </a:pP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德坎多的三篇文献分别记作</a:t>
            </a:r>
            <a:r>
              <a:rPr lang="en-US" altLang="zh-CN" sz="1800" kern="0" dirty="0">
                <a:effectLst/>
                <a:latin typeface="SimSun" panose="02010600030101010101" pitchFamily="2" charset="-122"/>
                <a:ea typeface="SimSun" panose="02010600030101010101" pitchFamily="2" charset="-122"/>
                <a:cs typeface="宋体" panose="02010600030101010101" pitchFamily="2" charset="-122"/>
              </a:rPr>
              <a:t>DC1</a:t>
            </a: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a:t>
            </a:r>
            <a:r>
              <a:rPr lang="en-US" altLang="zh-CN" sz="1800" kern="0" dirty="0">
                <a:effectLst/>
                <a:latin typeface="SimSun" panose="02010600030101010101" pitchFamily="2" charset="-122"/>
                <a:ea typeface="SimSun" panose="02010600030101010101" pitchFamily="2" charset="-122"/>
                <a:cs typeface="宋体" panose="02010600030101010101" pitchFamily="2" charset="-122"/>
              </a:rPr>
              <a:t>DC2</a:t>
            </a:r>
            <a:r>
              <a:rPr lang="zh-CN" altLang="zh-CN" sz="1800" kern="0" dirty="0">
                <a:effectLst/>
                <a:latin typeface="SimSun" panose="02010600030101010101" pitchFamily="2" charset="-122"/>
                <a:ea typeface="SimSun" panose="02010600030101010101" pitchFamily="2" charset="-122"/>
                <a:cs typeface="宋体" panose="02010600030101010101" pitchFamily="2" charset="-122"/>
              </a:rPr>
              <a:t>、</a:t>
            </a:r>
            <a:r>
              <a:rPr lang="en-US" altLang="zh-CN" sz="1800" kern="0" dirty="0">
                <a:effectLst/>
                <a:latin typeface="SimSun" panose="02010600030101010101" pitchFamily="2" charset="-122"/>
                <a:ea typeface="SimSun" panose="02010600030101010101" pitchFamily="2" charset="-122"/>
                <a:cs typeface="宋体" panose="02010600030101010101" pitchFamily="2" charset="-122"/>
              </a:rPr>
              <a:t>DC3</a:t>
            </a:r>
          </a:p>
          <a:p>
            <a:pPr>
              <a:lnSpc>
                <a:spcPct val="150000"/>
              </a:lnSpc>
            </a:pPr>
            <a:r>
              <a:rPr lang="en-US" altLang="zh-CN" dirty="0">
                <a:latin typeface="SimSun" panose="02010600030101010101" pitchFamily="2" charset="-122"/>
                <a:ea typeface="SimSun" panose="02010600030101010101" pitchFamily="2" charset="-122"/>
              </a:rPr>
              <a:t>DC1</a:t>
            </a:r>
            <a:r>
              <a:rPr lang="zh-CN" altLang="zh-CN" dirty="0">
                <a:latin typeface="SimSun" panose="02010600030101010101" pitchFamily="2" charset="-122"/>
                <a:ea typeface="SimSun" panose="02010600030101010101" pitchFamily="2" charset="-122"/>
              </a:rPr>
              <a:t>中有</a:t>
            </a:r>
            <a:r>
              <a:rPr lang="en-US" altLang="zh-CN" dirty="0">
                <a:latin typeface="SimSun" panose="02010600030101010101" pitchFamily="2" charset="-122"/>
                <a:ea typeface="SimSun" panose="02010600030101010101" pitchFamily="2" charset="-122"/>
              </a:rPr>
              <a:t>374</a:t>
            </a:r>
            <a:r>
              <a:rPr lang="zh-CN" altLang="zh-CN" dirty="0">
                <a:latin typeface="SimSun" panose="02010600030101010101" pitchFamily="2" charset="-122"/>
                <a:ea typeface="SimSun" panose="02010600030101010101" pitchFamily="2" charset="-122"/>
              </a:rPr>
              <a:t>个句子 </a:t>
            </a:r>
            <a:endParaRPr lang="en-US" altLang="zh-CN" dirty="0">
              <a:latin typeface="SimSun" panose="02010600030101010101" pitchFamily="2" charset="-122"/>
              <a:ea typeface="SimSun" panose="02010600030101010101" pitchFamily="2" charset="-122"/>
            </a:endParaRPr>
          </a:p>
          <a:p>
            <a:pPr>
              <a:lnSpc>
                <a:spcPct val="150000"/>
              </a:lnSpc>
            </a:pPr>
            <a:r>
              <a:rPr lang="en-US" altLang="zh-CN" dirty="0">
                <a:latin typeface="SimSun" panose="02010600030101010101" pitchFamily="2" charset="-122"/>
                <a:ea typeface="SimSun" panose="02010600030101010101" pitchFamily="2" charset="-122"/>
              </a:rPr>
              <a:t>DC2</a:t>
            </a:r>
            <a:r>
              <a:rPr lang="zh-CN" altLang="zh-CN" dirty="0">
                <a:latin typeface="SimSun" panose="02010600030101010101" pitchFamily="2" charset="-122"/>
                <a:ea typeface="SimSun" panose="02010600030101010101" pitchFamily="2" charset="-122"/>
              </a:rPr>
              <a:t>中有</a:t>
            </a:r>
            <a:r>
              <a:rPr lang="en-US" altLang="zh-CN" dirty="0">
                <a:latin typeface="SimSun" panose="02010600030101010101" pitchFamily="2" charset="-122"/>
                <a:ea typeface="SimSun" panose="02010600030101010101" pitchFamily="2" charset="-122"/>
              </a:rPr>
              <a:t>800</a:t>
            </a:r>
            <a:r>
              <a:rPr lang="zh-CN" altLang="zh-CN" dirty="0">
                <a:latin typeface="SimSun" panose="02010600030101010101" pitchFamily="2" charset="-122"/>
                <a:ea typeface="SimSun" panose="02010600030101010101" pitchFamily="2" charset="-122"/>
              </a:rPr>
              <a:t>个句子 </a:t>
            </a:r>
            <a:endParaRPr lang="en-US" altLang="zh-CN" dirty="0">
              <a:latin typeface="SimSun" panose="02010600030101010101" pitchFamily="2" charset="-122"/>
              <a:ea typeface="SimSun" panose="02010600030101010101" pitchFamily="2" charset="-122"/>
            </a:endParaRPr>
          </a:p>
          <a:p>
            <a:pPr>
              <a:lnSpc>
                <a:spcPct val="150000"/>
              </a:lnSpc>
            </a:pPr>
            <a:r>
              <a:rPr lang="en-US" altLang="zh-CN" dirty="0">
                <a:latin typeface="SimSun" panose="02010600030101010101" pitchFamily="2" charset="-122"/>
                <a:ea typeface="SimSun" panose="02010600030101010101" pitchFamily="2" charset="-122"/>
              </a:rPr>
              <a:t>DC1</a:t>
            </a:r>
            <a:r>
              <a:rPr lang="zh-CN" altLang="zh-CN" dirty="0">
                <a:latin typeface="SimSun" panose="02010600030101010101" pitchFamily="2" charset="-122"/>
                <a:ea typeface="SimSun" panose="02010600030101010101" pitchFamily="2" charset="-122"/>
              </a:rPr>
              <a:t>中有</a:t>
            </a:r>
            <a:r>
              <a:rPr lang="en-US" altLang="zh-CN" dirty="0">
                <a:latin typeface="SimSun" panose="02010600030101010101" pitchFamily="2" charset="-122"/>
                <a:ea typeface="SimSun" panose="02010600030101010101" pitchFamily="2" charset="-122"/>
              </a:rPr>
              <a:t>374</a:t>
            </a:r>
            <a:r>
              <a:rPr lang="zh-CN" altLang="zh-CN" dirty="0">
                <a:latin typeface="SimSun" panose="02010600030101010101" pitchFamily="2" charset="-122"/>
                <a:ea typeface="SimSun" panose="02010600030101010101" pitchFamily="2" charset="-122"/>
              </a:rPr>
              <a:t>个句子 </a:t>
            </a:r>
            <a:endParaRPr lang="en-US" altLang="zh-CN" dirty="0">
              <a:latin typeface="SimSun" panose="02010600030101010101" pitchFamily="2" charset="-122"/>
              <a:ea typeface="SimSun" panose="02010600030101010101" pitchFamily="2" charset="-122"/>
            </a:endParaRPr>
          </a:p>
          <a:p>
            <a:pPr>
              <a:lnSpc>
                <a:spcPct val="150000"/>
              </a:lnSpc>
            </a:pPr>
            <a:r>
              <a:rPr lang="zh-CN" altLang="zh-CN" sz="1100" dirty="0">
                <a:latin typeface="SimSun" panose="02010600030101010101" pitchFamily="2" charset="-122"/>
                <a:ea typeface="SimSun" panose="02010600030101010101" pitchFamily="2" charset="-122"/>
              </a:rPr>
              <a:t>由于</a:t>
            </a:r>
            <a:r>
              <a:rPr lang="en-US" altLang="zh-CN" sz="1100" dirty="0">
                <a:latin typeface="SimSun" panose="02010600030101010101" pitchFamily="2" charset="-122"/>
                <a:ea typeface="SimSun" panose="02010600030101010101" pitchFamily="2" charset="-122"/>
              </a:rPr>
              <a:t>19</a:t>
            </a:r>
            <a:r>
              <a:rPr lang="zh-CN" altLang="zh-CN" sz="1100" dirty="0">
                <a:latin typeface="SimSun" panose="02010600030101010101" pitchFamily="2" charset="-122"/>
                <a:ea typeface="SimSun" panose="02010600030101010101" pitchFamily="2" charset="-122"/>
              </a:rPr>
              <a:t>世纪的法语中，用分号连接多个句子的情况很常见，所以在分类中考虑了这种情况（</a:t>
            </a:r>
            <a:r>
              <a:rPr lang="zh-CN" altLang="en-US" sz="1100" dirty="0">
                <a:latin typeface="SimSun" panose="02010600030101010101" pitchFamily="2" charset="-122"/>
                <a:ea typeface="SimSun" panose="02010600030101010101" pitchFamily="2" charset="-122"/>
              </a:rPr>
              <a:t>见</a:t>
            </a:r>
            <a:r>
              <a:rPr lang="zh-CN" altLang="zh-CN" sz="1100" dirty="0">
                <a:latin typeface="SimSun" panose="02010600030101010101" pitchFamily="2" charset="-122"/>
                <a:ea typeface="SimSun" panose="02010600030101010101" pitchFamily="2" charset="-122"/>
              </a:rPr>
              <a:t>表一）</a:t>
            </a:r>
            <a:endParaRPr lang="zh-CN" altLang="en-US" sz="1100"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271382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04F69230-F3A6-4586-9371-A858F4763E9F}"/>
              </a:ext>
            </a:extLst>
          </p:cNvPr>
          <p:cNvSpPr txBox="1"/>
          <p:nvPr/>
        </p:nvSpPr>
        <p:spPr>
          <a:xfrm>
            <a:off x="1605763" y="3986185"/>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bg1"/>
                </a:solidFill>
                <a:latin typeface="Impact" panose="020B0806030902050204" pitchFamily="34" charset="0"/>
                <a:cs typeface="Arial" panose="020B0604020202020204" pitchFamily="34" charset="0"/>
              </a:rPr>
              <a:t>/03</a:t>
            </a:r>
            <a:endParaRPr lang="zh-CN" altLang="en-US" spc="100" dirty="0">
              <a:solidFill>
                <a:schemeClr val="bg1"/>
              </a:solidFill>
              <a:latin typeface="Impact" panose="020B0806030902050204" pitchFamily="34" charset="0"/>
              <a:cs typeface="Arial" panose="020B0604020202020204" pitchFamily="34" charset="0"/>
            </a:endParaRPr>
          </a:p>
        </p:txBody>
      </p:sp>
      <p:sp>
        <p:nvSpPr>
          <p:cNvPr id="15" name="iṡ1íḋe">
            <a:extLst>
              <a:ext uri="{FF2B5EF4-FFF2-40B4-BE49-F238E27FC236}">
                <a16:creationId xmlns:a16="http://schemas.microsoft.com/office/drawing/2014/main" id="{0F5DB306-8C3D-CB4F-9C35-66F9F3A9A5B6}"/>
              </a:ext>
            </a:extLst>
          </p:cNvPr>
          <p:cNvSpPr/>
          <p:nvPr/>
        </p:nvSpPr>
        <p:spPr>
          <a:xfrm>
            <a:off x="-11552" y="1"/>
            <a:ext cx="12215105" cy="15388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16" name="标题 1">
            <a:extLst>
              <a:ext uri="{FF2B5EF4-FFF2-40B4-BE49-F238E27FC236}">
                <a16:creationId xmlns:a16="http://schemas.microsoft.com/office/drawing/2014/main" id="{BDA85B8A-FCCB-5E4A-8401-A890FFF9A1E3}"/>
              </a:ext>
            </a:extLst>
          </p:cNvPr>
          <p:cNvSpPr txBox="1">
            <a:spLocks/>
          </p:cNvSpPr>
          <p:nvPr/>
        </p:nvSpPr>
        <p:spPr>
          <a:xfrm>
            <a:off x="822324" y="255085"/>
            <a:ext cx="10850563" cy="1028699"/>
          </a:xfrm>
          <a:prstGeom prst="rect">
            <a:avLst/>
          </a:prstGeom>
        </p:spPr>
        <p:txBody>
          <a:bodyPr vert="horz" lIns="91440" tIns="45720" rIns="91440" bIns="45720" rtlCol="0" anchor="b">
            <a:normAutofit/>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pPr>
              <a:lnSpc>
                <a:spcPct val="150000"/>
              </a:lnSpc>
            </a:pPr>
            <a:r>
              <a:rPr lang="en-US" altLang="zh-CN" dirty="0">
                <a:ea typeface="SimSun" panose="02010600030101010101" pitchFamily="2" charset="-122"/>
              </a:rPr>
              <a:t>Near-by reading</a:t>
            </a:r>
            <a:r>
              <a:rPr lang="zh-CN" altLang="en-US" dirty="0">
                <a:ea typeface="SimSun" panose="02010600030101010101" pitchFamily="2" charset="-122"/>
              </a:rPr>
              <a:t>案例分析</a:t>
            </a:r>
            <a:endParaRPr lang="en-US" altLang="zh-CN" dirty="0">
              <a:ea typeface="SimSun" panose="02010600030101010101" pitchFamily="2" charset="-122"/>
            </a:endParaRPr>
          </a:p>
          <a:p>
            <a:pPr algn="ctr">
              <a:lnSpc>
                <a:spcPct val="150000"/>
              </a:lnSpc>
            </a:pPr>
            <a:r>
              <a:rPr lang="zh-CN" altLang="en-US" sz="1400" b="0" dirty="0"/>
              <a:t> </a:t>
            </a:r>
            <a:r>
              <a:rPr lang="en-US" altLang="zh-CN" sz="1400" b="0" dirty="0"/>
              <a:t>——</a:t>
            </a:r>
            <a:r>
              <a:rPr lang="zh-CN" altLang="zh-CN" sz="1400" b="0" dirty="0"/>
              <a:t>可视化方法如何能够帮助</a:t>
            </a:r>
            <a:r>
              <a:rPr lang="zh-CN" altLang="en-US" sz="1400" b="0" dirty="0"/>
              <a:t>完成</a:t>
            </a:r>
            <a:r>
              <a:rPr lang="zh-CN" altLang="zh-CN" sz="1400" b="0" dirty="0"/>
              <a:t>一项特殊的精读任务</a:t>
            </a:r>
            <a:endParaRPr lang="zh-CN" altLang="en-US" sz="1400" b="0" dirty="0">
              <a:ea typeface="SimSun" panose="02010600030101010101" pitchFamily="2" charset="-122"/>
            </a:endParaRPr>
          </a:p>
        </p:txBody>
      </p:sp>
      <p:sp>
        <p:nvSpPr>
          <p:cNvPr id="17" name="文本框 16">
            <a:extLst>
              <a:ext uri="{FF2B5EF4-FFF2-40B4-BE49-F238E27FC236}">
                <a16:creationId xmlns:a16="http://schemas.microsoft.com/office/drawing/2014/main" id="{AD3FAFB3-0B99-B64E-9056-10C062F9B568}"/>
              </a:ext>
            </a:extLst>
          </p:cNvPr>
          <p:cNvSpPr txBox="1"/>
          <p:nvPr/>
        </p:nvSpPr>
        <p:spPr>
          <a:xfrm>
            <a:off x="2781611" y="1627149"/>
            <a:ext cx="6110868" cy="400110"/>
          </a:xfrm>
          <a:prstGeom prst="rect">
            <a:avLst/>
          </a:prstGeom>
          <a:noFill/>
        </p:spPr>
        <p:txBody>
          <a:bodyPr wrap="square">
            <a:spAutoFit/>
          </a:bodyPr>
          <a:lstStyle/>
          <a:p>
            <a:pPr algn="ctr"/>
            <a:r>
              <a:rPr lang="zh-CN" altLang="zh-CN" sz="2000" b="1" kern="0" dirty="0">
                <a:effectLst/>
                <a:latin typeface="+mj-lt"/>
                <a:ea typeface="宋体" panose="02010600030101010101" pitchFamily="2" charset="-122"/>
                <a:cs typeface="宋体" panose="02010600030101010101" pitchFamily="2" charset="-122"/>
              </a:rPr>
              <a:t>数据和分类过程</a:t>
            </a:r>
            <a:r>
              <a:rPr lang="zh-CN" altLang="en-US" sz="2000" b="1" kern="0" dirty="0">
                <a:effectLst/>
                <a:latin typeface="+mj-lt"/>
                <a:ea typeface="宋体" panose="02010600030101010101" pitchFamily="2" charset="-122"/>
                <a:cs typeface="宋体" panose="02010600030101010101" pitchFamily="2" charset="-122"/>
              </a:rPr>
              <a:t>（二）</a:t>
            </a:r>
            <a:r>
              <a:rPr lang="zh-CN" altLang="zh-CN" sz="2000" b="1" dirty="0">
                <a:effectLst/>
                <a:latin typeface="+mj-lt"/>
              </a:rPr>
              <a:t> </a:t>
            </a:r>
            <a:endParaRPr lang="zh-CN" altLang="en-US" sz="2000" b="1" dirty="0">
              <a:latin typeface="+mj-lt"/>
            </a:endParaRPr>
          </a:p>
        </p:txBody>
      </p:sp>
      <p:sp>
        <p:nvSpPr>
          <p:cNvPr id="18" name="文本框 17">
            <a:extLst>
              <a:ext uri="{FF2B5EF4-FFF2-40B4-BE49-F238E27FC236}">
                <a16:creationId xmlns:a16="http://schemas.microsoft.com/office/drawing/2014/main" id="{414252D1-22D7-9F46-A741-0F4D09DD02AF}"/>
              </a:ext>
            </a:extLst>
          </p:cNvPr>
          <p:cNvSpPr txBox="1"/>
          <p:nvPr/>
        </p:nvSpPr>
        <p:spPr>
          <a:xfrm>
            <a:off x="323890" y="3885134"/>
            <a:ext cx="4160646" cy="869533"/>
          </a:xfrm>
          <a:prstGeom prst="rect">
            <a:avLst/>
          </a:prstGeom>
          <a:noFill/>
        </p:spPr>
        <p:txBody>
          <a:bodyPr wrap="square">
            <a:spAutoFit/>
          </a:bodyPr>
          <a:lstStyle/>
          <a:p>
            <a:pPr>
              <a:lnSpc>
                <a:spcPct val="150000"/>
              </a:lnSpc>
            </a:pPr>
            <a:r>
              <a:rPr lang="zh-CN" altLang="zh-CN" sz="1800" dirty="0">
                <a:effectLst/>
                <a:latin typeface="宋体" panose="02010600030101010101" pitchFamily="2" charset="-122"/>
                <a:ea typeface="宋体" panose="02010600030101010101" pitchFamily="2" charset="-122"/>
                <a:cs typeface="宋体" panose="02010600030101010101" pitchFamily="2" charset="-122"/>
              </a:rPr>
              <a:t>分析文本，一位领域内</a:t>
            </a:r>
            <a:r>
              <a:rPr lang="zh-CN" altLang="zh-CN" b="1" dirty="0">
                <a:solidFill>
                  <a:schemeClr val="accent3"/>
                </a:solidFill>
                <a:latin typeface="宋体" panose="02010600030101010101" pitchFamily="2" charset="-122"/>
                <a:ea typeface="宋体" panose="02010600030101010101" pitchFamily="2" charset="-122"/>
                <a:cs typeface="宋体" panose="02010600030101010101" pitchFamily="2" charset="-122"/>
              </a:rPr>
              <a:t>专家</a:t>
            </a:r>
            <a:r>
              <a:rPr lang="zh-CN" altLang="zh-CN" dirty="0">
                <a:latin typeface="宋体" panose="02010600030101010101" pitchFamily="2" charset="-122"/>
                <a:ea typeface="宋体" panose="02010600030101010101" pitchFamily="2" charset="-122"/>
                <a:cs typeface="宋体" panose="02010600030101010101" pitchFamily="2" charset="-122"/>
              </a:rPr>
              <a:t>通过一个反复的编码方案进行</a:t>
            </a:r>
            <a:r>
              <a:rPr lang="zh-CN" altLang="zh-CN" sz="1800" dirty="0">
                <a:solidFill>
                  <a:schemeClr val="accent3"/>
                </a:solidFill>
                <a:effectLst/>
                <a:latin typeface="宋体" panose="02010600030101010101" pitchFamily="2" charset="-122"/>
                <a:ea typeface="宋体" panose="02010600030101010101" pitchFamily="2" charset="-122"/>
                <a:cs typeface="宋体" panose="02010600030101010101" pitchFamily="2" charset="-122"/>
              </a:rPr>
              <a:t>人工分类</a:t>
            </a:r>
            <a:r>
              <a:rPr lang="en-US" altLang="zh-CN" dirty="0"/>
              <a:t> </a:t>
            </a:r>
            <a:endParaRPr lang="zh-CN" altLang="zh-CN" dirty="0"/>
          </a:p>
        </p:txBody>
      </p:sp>
      <p:sp>
        <p:nvSpPr>
          <p:cNvPr id="52" name="文本框 51">
            <a:extLst>
              <a:ext uri="{FF2B5EF4-FFF2-40B4-BE49-F238E27FC236}">
                <a16:creationId xmlns:a16="http://schemas.microsoft.com/office/drawing/2014/main" id="{B5D54473-7B7A-2340-A771-40ECFDD72397}"/>
              </a:ext>
            </a:extLst>
          </p:cNvPr>
          <p:cNvSpPr txBox="1"/>
          <p:nvPr/>
        </p:nvSpPr>
        <p:spPr>
          <a:xfrm>
            <a:off x="6364069" y="3682964"/>
            <a:ext cx="6110868" cy="1273875"/>
          </a:xfrm>
          <a:prstGeom prst="rect">
            <a:avLst/>
          </a:prstGeom>
          <a:noFill/>
        </p:spPr>
        <p:txBody>
          <a:bodyPr wrap="square">
            <a:spAutoFit/>
          </a:bodyPr>
          <a:lstStyle/>
          <a:p>
            <a:pPr>
              <a:lnSpc>
                <a:spcPct val="150000"/>
              </a:lnSpc>
            </a:pPr>
            <a:r>
              <a:rPr lang="zh-CN" altLang="zh-CN" dirty="0">
                <a:latin typeface="SimSun" panose="02010600030101010101" pitchFamily="2" charset="-122"/>
                <a:ea typeface="SimSun" panose="02010600030101010101" pitchFamily="2" charset="-122"/>
              </a:rPr>
              <a:t>对句子的手工分类构成了特定研究者的</a:t>
            </a:r>
            <a:r>
              <a:rPr lang="zh-CN" altLang="zh-CN" b="1" dirty="0">
                <a:solidFill>
                  <a:schemeClr val="accent3"/>
                </a:solidFill>
                <a:latin typeface="SimSun" panose="02010600030101010101" pitchFamily="2" charset="-122"/>
                <a:ea typeface="SimSun" panose="02010600030101010101" pitchFamily="2" charset="-122"/>
              </a:rPr>
              <a:t>专家视角</a:t>
            </a:r>
            <a:r>
              <a:rPr lang="zh-CN" altLang="zh-CN" dirty="0">
                <a:latin typeface="SimSun" panose="02010600030101010101" pitchFamily="2" charset="-122"/>
                <a:ea typeface="SimSun" panose="02010600030101010101" pitchFamily="2" charset="-122"/>
              </a:rPr>
              <a:t>，</a:t>
            </a:r>
            <a:endParaRPr lang="en-US" altLang="zh-CN" dirty="0">
              <a:latin typeface="SimSun" panose="02010600030101010101" pitchFamily="2" charset="-122"/>
              <a:ea typeface="SimSun" panose="02010600030101010101" pitchFamily="2" charset="-122"/>
            </a:endParaRPr>
          </a:p>
          <a:p>
            <a:pPr>
              <a:lnSpc>
                <a:spcPct val="150000"/>
              </a:lnSpc>
            </a:pPr>
            <a:r>
              <a:rPr lang="zh-CN" altLang="zh-CN" dirty="0">
                <a:latin typeface="SimSun" panose="02010600030101010101" pitchFamily="2" charset="-122"/>
                <a:ea typeface="SimSun" panose="02010600030101010101" pitchFamily="2" charset="-122"/>
              </a:rPr>
              <a:t>适合于历史和其他人文领域，并提供了一个</a:t>
            </a:r>
            <a:r>
              <a:rPr lang="zh-CN" altLang="zh-CN" b="1" dirty="0">
                <a:solidFill>
                  <a:schemeClr val="accent3"/>
                </a:solidFill>
                <a:latin typeface="SimSun" panose="02010600030101010101" pitchFamily="2" charset="-122"/>
                <a:ea typeface="SimSun" panose="02010600030101010101" pitchFamily="2" charset="-122"/>
              </a:rPr>
              <a:t>理想基础</a:t>
            </a:r>
            <a:r>
              <a:rPr lang="zh-CN" altLang="zh-CN" dirty="0">
                <a:latin typeface="SimSun" panose="02010600030101010101" pitchFamily="2" charset="-122"/>
                <a:ea typeface="SimSun" panose="02010600030101010101" pitchFamily="2" charset="-122"/>
              </a:rPr>
              <a:t>，</a:t>
            </a:r>
            <a:endParaRPr lang="en-US" altLang="zh-CN" dirty="0">
              <a:latin typeface="SimSun" panose="02010600030101010101" pitchFamily="2" charset="-122"/>
              <a:ea typeface="SimSun" panose="02010600030101010101" pitchFamily="2" charset="-122"/>
            </a:endParaRPr>
          </a:p>
          <a:p>
            <a:pPr>
              <a:lnSpc>
                <a:spcPct val="150000"/>
              </a:lnSpc>
            </a:pPr>
            <a:r>
              <a:rPr lang="zh-CN" altLang="zh-CN" dirty="0">
                <a:latin typeface="SimSun" panose="02010600030101010101" pitchFamily="2" charset="-122"/>
                <a:ea typeface="SimSun" panose="02010600030101010101" pitchFamily="2" charset="-122"/>
              </a:rPr>
              <a:t>在此基础上展示了</a:t>
            </a:r>
            <a:r>
              <a:rPr lang="zh-CN" altLang="en-US" dirty="0">
                <a:latin typeface="SimSun" panose="02010600030101010101" pitchFamily="2" charset="-122"/>
                <a:ea typeface="SimSun" panose="02010600030101010101" pitchFamily="2" charset="-122"/>
              </a:rPr>
              <a:t>精读和远读</a:t>
            </a:r>
            <a:r>
              <a:rPr lang="zh-CN" altLang="zh-CN" dirty="0">
                <a:latin typeface="SimSun" panose="02010600030101010101" pitchFamily="2" charset="-122"/>
                <a:ea typeface="SimSun" panose="02010600030101010101" pitchFamily="2" charset="-122"/>
              </a:rPr>
              <a:t>的混合</a:t>
            </a:r>
            <a:endParaRPr lang="en-US" altLang="zh-CN" dirty="0">
              <a:solidFill>
                <a:srgbClr val="00B0F0"/>
              </a:solidFill>
              <a:latin typeface="SimSun" panose="02010600030101010101" pitchFamily="2" charset="-122"/>
              <a:ea typeface="SimSun" panose="02010600030101010101" pitchFamily="2" charset="-122"/>
              <a:cs typeface="宋体" panose="02010600030101010101" pitchFamily="2" charset="-122"/>
            </a:endParaRPr>
          </a:p>
        </p:txBody>
      </p:sp>
      <p:sp>
        <p:nvSpPr>
          <p:cNvPr id="53" name="îşľiḓe">
            <a:extLst>
              <a:ext uri="{FF2B5EF4-FFF2-40B4-BE49-F238E27FC236}">
                <a16:creationId xmlns:a16="http://schemas.microsoft.com/office/drawing/2014/main" id="{9357A195-0497-B543-B761-19AB8A3FE26C}"/>
              </a:ext>
            </a:extLst>
          </p:cNvPr>
          <p:cNvSpPr/>
          <p:nvPr/>
        </p:nvSpPr>
        <p:spPr>
          <a:xfrm rot="5400000">
            <a:off x="4844323" y="3705161"/>
            <a:ext cx="891891" cy="1611464"/>
          </a:xfrm>
          <a:custGeom>
            <a:avLst/>
            <a:gdLst>
              <a:gd name="connsiteX0" fmla="*/ 0 w 1019112"/>
              <a:gd name="connsiteY0" fmla="*/ 298436 h 1650344"/>
              <a:gd name="connsiteX1" fmla="*/ 509556 w 1019112"/>
              <a:gd name="connsiteY1" fmla="*/ 0 h 1650344"/>
              <a:gd name="connsiteX2" fmla="*/ 1019112 w 1019112"/>
              <a:gd name="connsiteY2" fmla="*/ 298436 h 1650344"/>
              <a:gd name="connsiteX3" fmla="*/ 887593 w 1019112"/>
              <a:gd name="connsiteY3" fmla="*/ 298436 h 1650344"/>
              <a:gd name="connsiteX4" fmla="*/ 887593 w 1019112"/>
              <a:gd name="connsiteY4" fmla="*/ 1650344 h 1650344"/>
              <a:gd name="connsiteX5" fmla="*/ 147853 w 1019112"/>
              <a:gd name="connsiteY5" fmla="*/ 1650344 h 1650344"/>
              <a:gd name="connsiteX6" fmla="*/ 147853 w 1019112"/>
              <a:gd name="connsiteY6" fmla="*/ 298436 h 1650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9112" h="1650344">
                <a:moveTo>
                  <a:pt x="0" y="298436"/>
                </a:moveTo>
                <a:lnTo>
                  <a:pt x="509556" y="0"/>
                </a:lnTo>
                <a:lnTo>
                  <a:pt x="1019112" y="298436"/>
                </a:lnTo>
                <a:lnTo>
                  <a:pt x="887593" y="298436"/>
                </a:lnTo>
                <a:lnTo>
                  <a:pt x="887593" y="1650344"/>
                </a:lnTo>
                <a:lnTo>
                  <a:pt x="147853" y="1650344"/>
                </a:lnTo>
                <a:lnTo>
                  <a:pt x="147853" y="298436"/>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Tree>
    <p:extLst>
      <p:ext uri="{BB962C8B-B14F-4D97-AF65-F5344CB8AC3E}">
        <p14:creationId xmlns:p14="http://schemas.microsoft.com/office/powerpoint/2010/main" val="35147332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THEME" val="51eadb89-da42-4504-86ba-5765ad8fe883"/>
</p:tagLst>
</file>

<file path=ppt/tags/tag2.xml><?xml version="1.0" encoding="utf-8"?>
<p:tagLst xmlns:a="http://schemas.openxmlformats.org/drawingml/2006/main" xmlns:r="http://schemas.openxmlformats.org/officeDocument/2006/relationships" xmlns:p="http://schemas.openxmlformats.org/presentationml/2006/main">
  <p:tag name="ISLIDE.DIAGRAM" val="4c536999-aee8-4c7f-a1f0-8894fd67c07b"/>
</p:tagLst>
</file>

<file path=ppt/tags/tag3.xml><?xml version="1.0" encoding="utf-8"?>
<p:tagLst xmlns:a="http://schemas.openxmlformats.org/drawingml/2006/main" xmlns:r="http://schemas.openxmlformats.org/officeDocument/2006/relationships" xmlns:p="http://schemas.openxmlformats.org/presentationml/2006/main">
  <p:tag name="ISLIDE.DIAGRAM" val="5e2be37c-4858-40e5-9ddd-560b0c7e30ef"/>
</p:tagLst>
</file>

<file path=ppt/tags/tag4.xml><?xml version="1.0" encoding="utf-8"?>
<p:tagLst xmlns:a="http://schemas.openxmlformats.org/drawingml/2006/main" xmlns:r="http://schemas.openxmlformats.org/officeDocument/2006/relationships" xmlns:p="http://schemas.openxmlformats.org/presentationml/2006/main">
  <p:tag name="NORDRI TOOLS" val="Nordri Tools"/>
</p:tagLst>
</file>

<file path=ppt/theme/theme1.xml><?xml version="1.0" encoding="utf-8"?>
<a:theme xmlns:a="http://schemas.openxmlformats.org/drawingml/2006/main" name="主题5">
  <a:themeElements>
    <a:clrScheme name="L103">
      <a:dk1>
        <a:srgbClr val="000000"/>
      </a:dk1>
      <a:lt1>
        <a:srgbClr val="FFFFFF"/>
      </a:lt1>
      <a:dk2>
        <a:srgbClr val="778495"/>
      </a:dk2>
      <a:lt2>
        <a:srgbClr val="F0F0F0"/>
      </a:lt2>
      <a:accent1>
        <a:srgbClr val="00A99D"/>
      </a:accent1>
      <a:accent2>
        <a:srgbClr val="009589"/>
      </a:accent2>
      <a:accent3>
        <a:srgbClr val="006470"/>
      </a:accent3>
      <a:accent4>
        <a:srgbClr val="A48775"/>
      </a:accent4>
      <a:accent5>
        <a:srgbClr val="B1ACA9"/>
      </a:accent5>
      <a:accent6>
        <a:srgbClr val="CCC2BC"/>
      </a:accent6>
      <a:hlink>
        <a:srgbClr val="354A5D"/>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iSlide</Template>
  <TotalTime>342</TotalTime>
  <Words>1586</Words>
  <Application>Microsoft Macintosh PowerPoint</Application>
  <PresentationFormat>宽屏</PresentationFormat>
  <Paragraphs>159</Paragraphs>
  <Slides>18</Slides>
  <Notes>0</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18</vt:i4>
      </vt:variant>
    </vt:vector>
  </HeadingPairs>
  <TitlesOfParts>
    <vt:vector size="28" baseType="lpstr">
      <vt:lpstr>宋体</vt:lpstr>
      <vt:lpstr>宋体</vt:lpstr>
      <vt:lpstr>微软雅黑</vt:lpstr>
      <vt:lpstr>Hiragino Sans GB W3</vt:lpstr>
      <vt:lpstr>Arial</vt:lpstr>
      <vt:lpstr>Calibri</vt:lpstr>
      <vt:lpstr>Impact</vt:lpstr>
      <vt:lpstr>Segoe UI Light</vt:lpstr>
      <vt:lpstr>主题5</vt:lpstr>
      <vt:lpstr>OfficePLUS</vt:lpstr>
      <vt:lpstr>Near-by reading 的案例研究</vt:lpstr>
      <vt:lpstr>精读与远读</vt:lpstr>
      <vt:lpstr>精读与远读</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 Q&amp;A</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Microsoft Office User</cp:lastModifiedBy>
  <cp:revision>35</cp:revision>
  <cp:lastPrinted>2018-04-24T16:00:00Z</cp:lastPrinted>
  <dcterms:created xsi:type="dcterms:W3CDTF">2018-04-24T16:00:00Z</dcterms:created>
  <dcterms:modified xsi:type="dcterms:W3CDTF">2022-06-27T11:12:53Z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51eadb89-da42-4504-86ba-5765ad8fe883</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v-yunxl@microsoft.com</vt:lpwstr>
  </property>
  <property fmtid="{D5CDD505-2E9C-101B-9397-08002B2CF9AE}" pid="6" name="MSIP_Label_f42aa342-8706-4288-bd11-ebb85995028c_SetDate">
    <vt:lpwstr>2018-11-06T07:52:41.6913344Z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